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  <p:sldMasterId id="2147483689" r:id="rId4"/>
    <p:sldMasterId id="2147483701" r:id="rId5"/>
    <p:sldMasterId id="2147483713" r:id="rId6"/>
    <p:sldMasterId id="2147483727" r:id="rId7"/>
  </p:sldMasterIdLst>
  <p:notesMasterIdLst>
    <p:notesMasterId r:id="rId45"/>
  </p:notesMasterIdLst>
  <p:sldIdLst>
    <p:sldId id="328" r:id="rId8"/>
    <p:sldId id="329" r:id="rId9"/>
    <p:sldId id="292" r:id="rId10"/>
    <p:sldId id="257" r:id="rId11"/>
    <p:sldId id="258" r:id="rId12"/>
    <p:sldId id="260" r:id="rId13"/>
    <p:sldId id="261" r:id="rId14"/>
    <p:sldId id="268" r:id="rId15"/>
    <p:sldId id="269" r:id="rId16"/>
    <p:sldId id="262" r:id="rId17"/>
    <p:sldId id="270" r:id="rId18"/>
    <p:sldId id="271" r:id="rId19"/>
    <p:sldId id="263" r:id="rId20"/>
    <p:sldId id="273" r:id="rId21"/>
    <p:sldId id="264" r:id="rId22"/>
    <p:sldId id="275" r:id="rId23"/>
    <p:sldId id="265" r:id="rId24"/>
    <p:sldId id="266" r:id="rId25"/>
    <p:sldId id="276" r:id="rId26"/>
    <p:sldId id="322" r:id="rId27"/>
    <p:sldId id="267" r:id="rId28"/>
    <p:sldId id="277" r:id="rId29"/>
    <p:sldId id="278" r:id="rId30"/>
    <p:sldId id="279" r:id="rId31"/>
    <p:sldId id="280" r:id="rId32"/>
    <p:sldId id="291" r:id="rId33"/>
    <p:sldId id="282" r:id="rId34"/>
    <p:sldId id="283" r:id="rId35"/>
    <p:sldId id="284" r:id="rId36"/>
    <p:sldId id="285" r:id="rId37"/>
    <p:sldId id="323" r:id="rId38"/>
    <p:sldId id="286" r:id="rId39"/>
    <p:sldId id="287" r:id="rId40"/>
    <p:sldId id="288" r:id="rId41"/>
    <p:sldId id="326" r:id="rId42"/>
    <p:sldId id="330" r:id="rId43"/>
    <p:sldId id="331" r:id="rId4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CC"/>
    <a:srgbClr val="CC99FF"/>
    <a:srgbClr val="FFFFCC"/>
    <a:srgbClr val="CCFFCC"/>
    <a:srgbClr val="66FF33"/>
    <a:srgbClr val="3366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50177"/>
          <p:cNvGrpSpPr/>
          <p:nvPr/>
        </p:nvGrpSpPr>
        <p:grpSpPr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0179" name="Rectangles 50178"/>
            <p:cNvSpPr/>
            <p:nvPr/>
          </p:nvSpPr>
          <p:spPr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/>
              <a:endParaRPr sz="24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50180" name="Group 50179"/>
            <p:cNvGrpSpPr/>
            <p:nvPr userDrawn="1"/>
          </p:nvGrpSpPr>
          <p:grpSpPr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50181" name="Rectangles 50180"/>
              <p:cNvSpPr/>
              <p:nvPr/>
            </p:nvSpPr>
            <p:spPr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lvl="0" algn="ctr"/>
                <a:endParaRPr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182" name="Rectangles 50181"/>
              <p:cNvSpPr/>
              <p:nvPr/>
            </p:nvSpPr>
            <p:spPr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lvl="0" algn="ctr"/>
                <a:endParaRPr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183" name="Straight Connector 50182"/>
              <p:cNvSpPr/>
              <p:nvPr/>
            </p:nvSpPr>
            <p:spPr>
              <a:xfrm>
                <a:off x="0" y="3072"/>
                <a:ext cx="624" cy="0"/>
              </a:xfrm>
              <a:prstGeom prst="line">
                <a:avLst/>
              </a:prstGeom>
              <a:ln w="5080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0184" name="Group 50183"/>
            <p:cNvGrpSpPr/>
            <p:nvPr userDrawn="1"/>
          </p:nvGrpSpPr>
          <p:grpSpPr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50185" name="Rectangles 50184"/>
              <p:cNvSpPr/>
              <p:nvPr/>
            </p:nvSpPr>
            <p:spPr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lvl="0" algn="ctr"/>
                <a:endParaRPr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186" name="Straight Connector 50185"/>
              <p:cNvSpPr/>
              <p:nvPr/>
            </p:nvSpPr>
            <p:spPr>
              <a:xfrm>
                <a:off x="400" y="432"/>
                <a:ext cx="5088" cy="0"/>
              </a:xfrm>
              <a:prstGeom prst="line">
                <a:avLst/>
              </a:prstGeom>
              <a:ln w="4445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50187" name="Title 50186"/>
          <p:cNvSpPr>
            <a:spLocks noGrp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>
              <a:buClrTx/>
              <a:buSzTx/>
              <a:buFontTx/>
              <a:defRPr sz="4800"/>
            </a:lvl1pPr>
          </a:lstStyle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50188" name="Subtitle 50187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folHlink"/>
              </a:buClr>
              <a:buSzPct val="55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dirty="0"/>
              <a:t>Click to edit Master subtitle style</a:t>
            </a:r>
          </a:p>
        </p:txBody>
      </p:sp>
      <p:sp>
        <p:nvSpPr>
          <p:cNvPr id="50189" name="Date Placeholder 50188"/>
          <p:cNvSpPr>
            <a:spLocks noGrp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0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0190" name="Footer Placeholder 50189"/>
          <p:cNvSpPr>
            <a:spLocks noGrp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0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0191" name="Slide Number Placeholder 50190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000"/>
            </a:lvl1pPr>
          </a:lstStyle>
          <a:p>
            <a:fld id="{9A0DB2DC-4C9A-4742-B13C-FB6460FD3503}" type="slidenum">
              <a:rPr lang="en-US" dirty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08476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324" y="1600200"/>
            <a:ext cx="3808476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716657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53249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3251" name="Rectangles 53250"/>
            <p:cNvSpPr/>
            <p:nvPr userDrawn="1"/>
          </p:nvSpPr>
          <p:spPr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" name="Rectangles 53251"/>
            <p:cNvSpPr/>
            <p:nvPr userDrawn="1"/>
          </p:nvSpPr>
          <p:spPr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3" name="Rectangles 53252"/>
            <p:cNvSpPr/>
            <p:nvPr userDrawn="1"/>
          </p:nvSpPr>
          <p:spPr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4" name="Rectangles 53253"/>
            <p:cNvSpPr/>
            <p:nvPr userDrawn="1"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5" name="Rectangles 53254"/>
            <p:cNvSpPr/>
            <p:nvPr userDrawn="1"/>
          </p:nvSpPr>
          <p:spPr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" name="Rectangles 53255"/>
            <p:cNvSpPr/>
            <p:nvPr userDrawn="1"/>
          </p:nvSpPr>
          <p:spPr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" name="Rectangles 53256"/>
            <p:cNvSpPr/>
            <p:nvPr userDrawn="1"/>
          </p:nvSpPr>
          <p:spPr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Rectangles 53257"/>
            <p:cNvSpPr/>
            <p:nvPr userDrawn="1"/>
          </p:nvSpPr>
          <p:spPr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Rectangles 53258"/>
            <p:cNvSpPr/>
            <p:nvPr userDrawn="1"/>
          </p:nvSpPr>
          <p:spPr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0" name="Rectangles 53259"/>
            <p:cNvSpPr/>
            <p:nvPr userDrawn="1"/>
          </p:nvSpPr>
          <p:spPr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Rectangles 53260"/>
            <p:cNvSpPr/>
            <p:nvPr userDrawn="1"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Rectangles 53261"/>
            <p:cNvSpPr/>
            <p:nvPr userDrawn="1"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Rectangles 53262"/>
            <p:cNvSpPr/>
            <p:nvPr userDrawn="1"/>
          </p:nvSpPr>
          <p:spPr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Rectangles 53263"/>
            <p:cNvSpPr/>
            <p:nvPr userDrawn="1"/>
          </p:nvSpPr>
          <p:spPr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Rectangles 53264"/>
            <p:cNvSpPr/>
            <p:nvPr userDrawn="1"/>
          </p:nvSpPr>
          <p:spPr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Rectangles 53265"/>
            <p:cNvSpPr/>
            <p:nvPr userDrawn="1"/>
          </p:nvSpPr>
          <p:spPr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Rectangles 53266"/>
            <p:cNvSpPr/>
            <p:nvPr userDrawn="1"/>
          </p:nvSpPr>
          <p:spPr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Rectangles 53267"/>
            <p:cNvSpPr/>
            <p:nvPr userDrawn="1"/>
          </p:nvSpPr>
          <p:spPr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Rectangles 53268"/>
            <p:cNvSpPr/>
            <p:nvPr userDrawn="1"/>
          </p:nvSpPr>
          <p:spPr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53269"/>
            <p:cNvSpPr/>
            <p:nvPr userDrawn="1"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0" t="0" r="0" b="0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53270"/>
            <p:cNvSpPr/>
            <p:nvPr userDrawn="1"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0" t="0" r="0" b="0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72" name="Title 53271"/>
          <p:cNvSpPr>
            <a:spLocks noGrp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lstStyle>
            <a:lvl1pPr lvl="0">
              <a:buClrTx/>
              <a:buSzTx/>
              <a:buFontTx/>
              <a:defRPr sz="4800"/>
            </a:lvl1pPr>
          </a:lstStyle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53273" name="Subtitle 53272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folHlink"/>
              </a:buClr>
              <a:buSzPct val="80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dirty="0"/>
              <a:t>Click to edit Master subtitle style</a:t>
            </a:r>
          </a:p>
        </p:txBody>
      </p:sp>
      <p:sp>
        <p:nvSpPr>
          <p:cNvPr id="53274" name="Date Placeholder 53273"/>
          <p:cNvSpPr>
            <a:spLocks noGrp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000">
                <a:latin typeface="Tahoma" panose="020B0604030504040204" pitchFamily="34" charset="0"/>
              </a:defRPr>
            </a:lvl1pPr>
          </a:lstStyle>
          <a:p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3275" name="Footer Placeholder 5327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000">
                <a:latin typeface="Tahoma" panose="020B0604030504040204" pitchFamily="34" charset="0"/>
              </a:defRPr>
            </a:lvl1pPr>
          </a:lstStyle>
          <a:p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53276" name="Slide Number Placeholder 53275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000">
                <a:latin typeface="Tahoma" panose="020B0604030504040204" pitchFamily="34" charset="0"/>
              </a:defRPr>
            </a:lvl1pPr>
          </a:lstStyle>
          <a:p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pPr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104449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4451" name="Freeform 104450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0" t="0" r="0" b="0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452" name="Group 104451"/>
            <p:cNvGrpSpPr/>
            <p:nvPr userDrawn="1"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4453" name="Oval 104452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4" name="Oval 104453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5" name="Oval 104454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6" name="Oval 104455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7" name="Oval 104456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8" name="Freeform 104457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0" t="0" r="0" b="0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9" name="Freeform 104458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0" t="0" r="0" b="0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0" name="Freeform 104459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0" t="0" r="0" b="0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87843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1" name="Freeform 104460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0" t="0" r="0" b="0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90980"/>
                      <a:invGamma/>
                      <a:alpha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2" name="Freeform 104461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0" t="0" r="0" b="0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87843"/>
                      <a:invGamma/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3" name="Oval 104462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64" name="Group 104463"/>
            <p:cNvGrpSpPr/>
            <p:nvPr userDrawn="1"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4465" name="Oval 104464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6" name="Oval 104465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7" name="Oval 104466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8" name="Oval 104467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9" name="Oval 104468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0" name="Oval 104469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1" name="Oval 104470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2" name="Oval 104471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3" name="Freeform 104472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0" t="0" r="0" b="0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4" name="Freeform 104473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0" t="0" r="0" b="0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84706"/>
                      <a:invGamma/>
                      <a:alpha val="100000"/>
                    </a:scheme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5" name="Freeform 104474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0" t="0" r="0" b="0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90980"/>
                      <a:invGamma/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6" name="Freeform 104475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0" t="0" r="0" b="0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81961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7" name="Freeform 104476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0" t="0" r="0" b="0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8" name="Freeform 104477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0" t="0" r="0" b="0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9" name="Freeform 104478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0" t="0" r="0" b="0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87843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0" name="Freeform 104479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0" t="0" r="0" b="0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87843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1" name="Freeform 104480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0" t="0" r="0" b="0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87843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2" name="Freeform 104481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0" t="0" r="0" b="0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3" name="Group 104482"/>
            <p:cNvGrpSpPr/>
            <p:nvPr userDrawn="1"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4484" name="Freeform 104483"/>
              <p:cNvSpPr>
                <a:spLocks noEditPoints="1"/>
              </p:cNvSpPr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0" t="0" r="0" b="0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5" name="Freeform 104484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0" t="0" r="0" b="0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6" name="Freeform 104485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0" t="0" r="0" b="0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7" name="Freeform 104486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0" t="0" r="0" b="0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94118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8" name="Freeform 104487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0" t="0" r="0" b="0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94118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9" name="Freeform 104488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0" t="0" r="0" b="0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94118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0" name="Freeform 104489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0" t="0" r="0" b="0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94118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1" name="Freeform 104490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0" t="0" r="0" b="0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2" name="Freeform 104491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0" t="0" r="0" b="0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3" name="Freeform 104492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0" t="0" r="0" b="0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4" name="Freeform 104493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0" t="0" r="0" b="0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5" name="Oval 104494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6" name="Oval 104495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7" name="Oval 104496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8" name="Oval 104497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9" name="Oval 104498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0" name="Oval 104499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01" name="Group 104500"/>
            <p:cNvGrpSpPr/>
            <p:nvPr userDrawn="1"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4502" name="Freeform 104501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0" t="0" r="0" b="0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3" name="Freeform 104502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0" t="0" r="0" b="0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4" name="Freeform 104503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0" t="0" r="0" b="0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5" name="Freeform 104504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0" t="0" r="0" b="0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6" name="Freeform 104505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0" t="0" r="0" b="0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7" name="Freeform 104506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0" t="0" r="0" b="0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8" name="Freeform 104507"/>
              <p:cNvSpPr>
                <a:spLocks noEditPoints="1"/>
              </p:cNvSpPr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0" t="0" r="0" b="0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09" name="Group 104508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510" name="Oval 104509"/>
                <p:cNvSpPr/>
                <p:nvPr userDrawn="1"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11" name="Oval 104510"/>
                <p:cNvSpPr/>
                <p:nvPr userDrawn="1"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12" name="Oval 104511"/>
                <p:cNvSpPr/>
                <p:nvPr userDrawn="1"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13" name="Oval 104512"/>
                <p:cNvSpPr/>
                <p:nvPr userDrawn="1"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4514" name="Title 104513"/>
          <p:cNvSpPr>
            <a:spLocks noGrp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lvl="0">
              <a:buClrTx/>
              <a:buSzTx/>
              <a:buFontTx/>
              <a:defRPr sz="5400"/>
            </a:lvl1pPr>
          </a:lstStyle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4515" name="Subtitle 104514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tx2"/>
              </a:buClr>
              <a:buSzPct val="50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accent2"/>
              </a:buClr>
              <a:buSzTx/>
              <a:buFontTx/>
              <a:buNone/>
              <a:defRPr/>
            </a:lvl3pPr>
            <a:lvl4pPr marL="1371600" lvl="3" indent="0" algn="ctr">
              <a:buClr>
                <a:schemeClr val="folHlink"/>
              </a:buClr>
              <a:buSzPct val="50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hlink"/>
              </a:buClr>
              <a:buSzTx/>
              <a:buFontTx/>
              <a:buNone/>
              <a:defRPr/>
            </a:lvl5pPr>
          </a:lstStyle>
          <a:p>
            <a:pPr lvl="0"/>
            <a:r>
              <a:rPr dirty="0"/>
              <a:t>Click to edit Master subtitle style</a:t>
            </a:r>
          </a:p>
        </p:txBody>
      </p:sp>
      <p:sp>
        <p:nvSpPr>
          <p:cNvPr id="104516" name="Date Placeholder 104515"/>
          <p:cNvSpPr>
            <a:spLocks noGrp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/>
            </a:lvl1pPr>
          </a:lstStyle>
          <a:p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517" name="Footer Placeholder 10451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/>
            </a:lvl1pPr>
          </a:lstStyle>
          <a:p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518" name="Slide Number Placeholder 10451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/>
            </a:lvl1pPr>
          </a:lstStyle>
          <a:p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Title Slide">
    <p:bg>
      <p:bgPr>
        <a:blipFill rotWithShape="0">
          <a:blip r:embed="rId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07521"/>
          <p:cNvSpPr>
            <a:spLocks noGrp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7523" name="Subtitle 107522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folHlink"/>
              </a:buClr>
              <a:buSzPct val="6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folHlink"/>
              </a:buClr>
              <a:buSzPct val="65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dirty="0"/>
              <a:t>Click to edit Master subtitle style</a:t>
            </a:r>
          </a:p>
        </p:txBody>
      </p:sp>
      <p:sp>
        <p:nvSpPr>
          <p:cNvPr id="107524" name="Date Placeholder 107523"/>
          <p:cNvSpPr>
            <a:spLocks noGrp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/>
            </a:lvl1pPr>
          </a:lstStyle>
          <a:p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7525" name="Footer Placeholder 10752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/>
            </a:lvl1pPr>
          </a:lstStyle>
          <a:p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7526" name="Slide Number Placeholder 10752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/>
            </a:lvl1pPr>
          </a:lstStyle>
          <a:p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2504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981200"/>
            <a:ext cx="4032504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5293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113665"/>
          <p:cNvGrpSpPr/>
          <p:nvPr/>
        </p:nvGrpSpPr>
        <p:grpSpPr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13667" name="Freeform 113666"/>
            <p:cNvSpPr/>
            <p:nvPr/>
          </p:nvSpPr>
          <p:spPr>
            <a:xfrm>
              <a:off x="2971" y="3367"/>
              <a:ext cx="2789" cy="953"/>
            </a:xfrm>
            <a:custGeom>
              <a:avLst/>
              <a:gdLst/>
              <a:ahLst/>
              <a:cxnLst/>
              <a:rect l="0" t="0" r="0" b="0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8" name="Freeform 113667"/>
            <p:cNvSpPr/>
            <p:nvPr/>
          </p:nvSpPr>
          <p:spPr>
            <a:xfrm>
              <a:off x="4602" y="4014"/>
              <a:ext cx="12" cy="18"/>
            </a:xfrm>
            <a:custGeom>
              <a:avLst/>
              <a:gdLst/>
              <a:ahLst/>
              <a:cxnLst/>
              <a:rect l="0" t="0" r="0" b="0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9" name="Freeform 113668"/>
            <p:cNvSpPr/>
            <p:nvPr/>
          </p:nvSpPr>
          <p:spPr>
            <a:xfrm>
              <a:off x="4596" y="3996"/>
              <a:ext cx="6" cy="18"/>
            </a:xfrm>
            <a:custGeom>
              <a:avLst/>
              <a:gdLst/>
              <a:ahLst/>
              <a:cxnLst/>
              <a:rect l="0" t="0" r="0" b="0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0" name="Freeform 113669"/>
            <p:cNvSpPr/>
            <p:nvPr/>
          </p:nvSpPr>
          <p:spPr>
            <a:xfrm>
              <a:off x="5180" y="3577"/>
              <a:ext cx="304" cy="741"/>
            </a:xfrm>
            <a:custGeom>
              <a:avLst/>
              <a:gdLst/>
              <a:ahLst/>
              <a:cxnLst/>
              <a:rect l="0" t="0" r="0" b="0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1" name="Freeform 113670"/>
            <p:cNvSpPr/>
            <p:nvPr/>
          </p:nvSpPr>
          <p:spPr>
            <a:xfrm>
              <a:off x="4918" y="3553"/>
              <a:ext cx="314" cy="767"/>
            </a:xfrm>
            <a:custGeom>
              <a:avLst/>
              <a:gdLst/>
              <a:ahLst/>
              <a:cxnLst/>
              <a:rect l="0" t="0" r="0" b="0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2" name="Freeform 113671"/>
            <p:cNvSpPr/>
            <p:nvPr/>
          </p:nvSpPr>
          <p:spPr>
            <a:xfrm>
              <a:off x="4700" y="3697"/>
              <a:ext cx="275" cy="623"/>
            </a:xfrm>
            <a:custGeom>
              <a:avLst/>
              <a:gdLst/>
              <a:ahLst/>
              <a:cxnLst/>
              <a:rect l="0" t="0" r="0" b="0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3" name="Freeform 113672"/>
            <p:cNvSpPr/>
            <p:nvPr/>
          </p:nvSpPr>
          <p:spPr>
            <a:xfrm>
              <a:off x="4522" y="3709"/>
              <a:ext cx="213" cy="611"/>
            </a:xfrm>
            <a:custGeom>
              <a:avLst/>
              <a:gdLst/>
              <a:ahLst/>
              <a:cxnLst/>
              <a:rect l="0" t="0" r="0" b="0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4" name="Freeform 113673"/>
            <p:cNvSpPr/>
            <p:nvPr/>
          </p:nvSpPr>
          <p:spPr>
            <a:xfrm>
              <a:off x="4292" y="3936"/>
              <a:ext cx="167" cy="384"/>
            </a:xfrm>
            <a:custGeom>
              <a:avLst/>
              <a:gdLst/>
              <a:ahLst/>
              <a:cxnLst/>
              <a:rect l="0" t="0" r="0" b="0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5" name="Freeform 113674"/>
            <p:cNvSpPr/>
            <p:nvPr/>
          </p:nvSpPr>
          <p:spPr>
            <a:xfrm>
              <a:off x="4100" y="4020"/>
              <a:ext cx="166" cy="300"/>
            </a:xfrm>
            <a:custGeom>
              <a:avLst/>
              <a:gdLst/>
              <a:ahLst/>
              <a:cxnLst/>
              <a:rect l="0" t="0" r="0" b="0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6" name="Freeform 113675"/>
            <p:cNvSpPr/>
            <p:nvPr/>
          </p:nvSpPr>
          <p:spPr>
            <a:xfrm>
              <a:off x="3910" y="4038"/>
              <a:ext cx="237" cy="282"/>
            </a:xfrm>
            <a:custGeom>
              <a:avLst/>
              <a:gdLst/>
              <a:ahLst/>
              <a:cxnLst/>
              <a:rect l="0" t="0" r="0" b="0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7" name="Freeform 113676"/>
            <p:cNvSpPr/>
            <p:nvPr/>
          </p:nvSpPr>
          <p:spPr>
            <a:xfrm>
              <a:off x="3674" y="4086"/>
              <a:ext cx="196" cy="234"/>
            </a:xfrm>
            <a:custGeom>
              <a:avLst/>
              <a:gdLst/>
              <a:ahLst/>
              <a:cxnLst/>
              <a:rect l="0" t="0" r="0" b="0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8" name="Freeform 113677"/>
            <p:cNvSpPr/>
            <p:nvPr/>
          </p:nvSpPr>
          <p:spPr>
            <a:xfrm>
              <a:off x="3476" y="4068"/>
              <a:ext cx="190" cy="252"/>
            </a:xfrm>
            <a:custGeom>
              <a:avLst/>
              <a:gdLst/>
              <a:ahLst/>
              <a:cxnLst/>
              <a:rect l="0" t="0" r="0" b="0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9" name="Freeform 113678"/>
            <p:cNvSpPr/>
            <p:nvPr/>
          </p:nvSpPr>
          <p:spPr>
            <a:xfrm>
              <a:off x="3170" y="4188"/>
              <a:ext cx="230" cy="132"/>
            </a:xfrm>
            <a:custGeom>
              <a:avLst/>
              <a:gdLst/>
              <a:ahLst/>
              <a:cxnLst/>
              <a:rect l="0" t="0" r="0" b="0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0" name="Freeform 113679"/>
            <p:cNvSpPr/>
            <p:nvPr/>
          </p:nvSpPr>
          <p:spPr>
            <a:xfrm>
              <a:off x="3044" y="4218"/>
              <a:ext cx="89" cy="102"/>
            </a:xfrm>
            <a:custGeom>
              <a:avLst/>
              <a:gdLst/>
              <a:ahLst/>
              <a:cxnLst/>
              <a:rect l="0" t="0" r="0" b="0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1" name="Freeform 113680"/>
            <p:cNvSpPr/>
            <p:nvPr/>
          </p:nvSpPr>
          <p:spPr>
            <a:xfrm>
              <a:off x="5482" y="3367"/>
              <a:ext cx="278" cy="953"/>
            </a:xfrm>
            <a:custGeom>
              <a:avLst/>
              <a:gdLst/>
              <a:ahLst/>
              <a:cxnLst/>
              <a:rect l="0" t="0" r="0" b="0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82" name="Title 113681"/>
          <p:cNvSpPr>
            <a:spLocks noGrp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lvl="0">
              <a:buClrTx/>
              <a:buSzTx/>
              <a:buFontTx/>
              <a:defRPr sz="5700"/>
            </a:lvl1pPr>
          </a:lstStyle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13683" name="Subtitle 113682"/>
          <p:cNvSpPr>
            <a:spLocks noGrp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sz="3600"/>
            </a:lvl1pPr>
            <a:lvl2pPr marL="457200" lvl="1" indent="0" algn="ctr">
              <a:buClrTx/>
              <a:buSzTx/>
              <a:buFontTx/>
              <a:buNone/>
              <a:defRPr sz="3600"/>
            </a:lvl2pPr>
            <a:lvl3pPr marL="914400" lvl="2" indent="0" algn="ctr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3600"/>
            </a:lvl3pPr>
            <a:lvl4pPr marL="1371600" lvl="3" indent="0" algn="ctr">
              <a:buClrTx/>
              <a:buSzTx/>
              <a:buFontTx/>
              <a:buNone/>
              <a:defRPr sz="3600"/>
            </a:lvl4pPr>
            <a:lvl5pPr marL="1828800" lvl="4" indent="0" algn="ctr">
              <a:buClr>
                <a:schemeClr val="folHlink"/>
              </a:buClr>
              <a:buSzPct val="70000"/>
              <a:buFont typeface="Wingdings" panose="05000000000000000000" pitchFamily="2" charset="2"/>
              <a:buNone/>
              <a:defRPr sz="3600"/>
            </a:lvl5pPr>
          </a:lstStyle>
          <a:p>
            <a:pPr lvl="0"/>
            <a:r>
              <a:rPr dirty="0"/>
              <a:t>Click to edit Master subtitle style</a:t>
            </a:r>
          </a:p>
        </p:txBody>
      </p:sp>
      <p:sp>
        <p:nvSpPr>
          <p:cNvPr id="113684" name="Date Placeholder 113683"/>
          <p:cNvSpPr>
            <a:spLocks noGrp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>
                <a:latin typeface="Verdana" panose="020B0604030504040204" pitchFamily="34" charset="0"/>
              </a:defRPr>
            </a:lvl1pPr>
          </a:lstStyle>
          <a:p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3685" name="Footer Placeholder 11368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>
                <a:latin typeface="Verdana" panose="020B0604030504040204" pitchFamily="34" charset="0"/>
              </a:defRPr>
            </a:lvl1pPr>
          </a:lstStyle>
          <a:p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13686" name="Slide Number Placeholder 113685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140289"/>
          <p:cNvGrpSpPr/>
          <p:nvPr/>
        </p:nvGrpSpPr>
        <p:grpSpPr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40291" name="Freeform 140290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92" name="Freeform 14029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293" name="Freeform 140292"/>
          <p:cNvSpPr/>
          <p:nvPr/>
        </p:nvSpPr>
        <p:spPr>
          <a:xfrm>
            <a:off x="6242050" y="6269038"/>
            <a:ext cx="2895600" cy="609600"/>
          </a:xfrm>
          <a:custGeom>
            <a:avLst/>
            <a:gdLst/>
            <a:ahLst/>
            <a:cxnLst/>
            <a:rect l="0" t="0" r="0" b="0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40294" name="Group 140293"/>
          <p:cNvGrpSpPr/>
          <p:nvPr/>
        </p:nvGrpSpPr>
        <p:grpSpPr>
          <a:xfrm>
            <a:off x="-1587" y="6034088"/>
            <a:ext cx="7845425" cy="850900"/>
            <a:chOff x="0" y="3792"/>
            <a:chExt cx="4942" cy="536"/>
          </a:xfrm>
        </p:grpSpPr>
        <p:sp>
          <p:nvSpPr>
            <p:cNvPr id="140295" name="Freeform 140294"/>
            <p:cNvSpPr/>
            <p:nvPr userDrawn="1"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0" t="0" r="0" b="0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0296" name="Group 140295"/>
            <p:cNvGrpSpPr/>
            <p:nvPr userDrawn="1"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40297" name="Freeform 140296"/>
              <p:cNvSpPr/>
              <p:nvPr userDrawn="1"/>
            </p:nvSpPr>
            <p:spPr>
              <a:xfrm>
                <a:off x="3948" y="3799"/>
                <a:ext cx="994" cy="529"/>
              </a:xfrm>
              <a:custGeom>
                <a:avLst/>
                <a:gdLst/>
                <a:ahLst/>
                <a:cxnLst/>
                <a:rect l="0" t="0" r="0" b="0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98" name="Freeform 140297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0" t="0" r="0" b="0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99" name="Freeform 140298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0" t="0" r="0" b="0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00" name="Freeform 140299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0" t="0" r="0" b="0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01" name="Freeform 140300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0" t="0" r="0" b="0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0302" name="Freeform 140301"/>
            <p:cNvSpPr/>
            <p:nvPr userDrawn="1"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0" t="0" r="0" b="0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0303" name="Group 140302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0304" name="Freeform 140303"/>
            <p:cNvSpPr/>
            <p:nvPr userDrawn="1"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0" t="0" r="0" b="0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05" name="Freeform 140304"/>
            <p:cNvSpPr/>
            <p:nvPr userDrawn="1"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0" t="0" r="0" b="0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06" name="Freeform 140305"/>
            <p:cNvSpPr/>
            <p:nvPr userDrawn="1"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0" t="0" r="0" b="0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07" name="Freeform 140306"/>
            <p:cNvSpPr/>
            <p:nvPr userDrawn="1"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0" t="0" r="0" b="0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08" name="Freeform 140307"/>
            <p:cNvSpPr/>
            <p:nvPr userDrawn="1"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0" t="0" r="0" b="0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09" name="Freeform 140308"/>
            <p:cNvSpPr/>
            <p:nvPr userDrawn="1"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0" t="0" r="0" b="0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10" name="Title 140309"/>
          <p:cNvSpPr>
            <a:spLocks noGrp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>
              <a:buClrTx/>
              <a:buSzTx/>
              <a:buFontTx/>
              <a:defRPr sz="5400"/>
            </a:lvl1pPr>
          </a:lstStyle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40311" name="Subtitle 140310"/>
          <p:cNvSpPr>
            <a:spLocks noGrp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tx2"/>
              </a:buClr>
              <a:buSzTx/>
              <a:buFontTx/>
              <a:buNone/>
              <a:defRPr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>
                <a:schemeClr val="tx2"/>
              </a:buClr>
              <a:buSzTx/>
              <a:buFontTx/>
              <a:buNone/>
              <a:defRPr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>
                <a:schemeClr val="tx2"/>
              </a:buClr>
              <a:buSzTx/>
              <a:buFontTx/>
              <a:buNone/>
              <a:defRPr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dirty="0"/>
              <a:t>Click to edit Master subtitle style</a:t>
            </a:r>
          </a:p>
        </p:txBody>
      </p:sp>
      <p:sp>
        <p:nvSpPr>
          <p:cNvPr id="140312" name="Date Placeholder 140311"/>
          <p:cNvSpPr>
            <a:spLocks noGrp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/>
            </a:lvl1pPr>
          </a:lstStyle>
          <a:p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0313" name="Slide Number Placeholder 14031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/>
            </a:lvl1pPr>
          </a:lstStyle>
          <a:p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pPr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0314" name="Footer Placeholder 14031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/>
            </a:lvl1pPr>
          </a:lstStyle>
          <a:p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pPr lvl="0"/>
              <a:t>5/29/2022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5293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zo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49153"/>
          <p:cNvGrpSpPr/>
          <p:nvPr/>
        </p:nvGrpSpPr>
        <p:grpSpPr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9155" name="Rectangles 49154"/>
            <p:cNvSpPr/>
            <p:nvPr/>
          </p:nvSpPr>
          <p:spPr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/>
              <a:endParaRPr sz="24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49156" name="Group 49155"/>
            <p:cNvGrpSpPr/>
            <p:nvPr/>
          </p:nvGrpSpPr>
          <p:grpSpPr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9157" name="Rectangles 49156"/>
              <p:cNvSpPr/>
              <p:nvPr/>
            </p:nvSpPr>
            <p:spPr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lvl="0" algn="ctr"/>
                <a:endParaRPr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158" name="Straight Connector 49157"/>
              <p:cNvSpPr/>
              <p:nvPr/>
            </p:nvSpPr>
            <p:spPr>
              <a:xfrm>
                <a:off x="240" y="941"/>
                <a:ext cx="5232" cy="0"/>
              </a:xfrm>
              <a:prstGeom prst="line">
                <a:avLst/>
              </a:prstGeom>
              <a:ln w="1905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49159" name="Title 49158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49160" name="Text Placeholder 49159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9161" name="Date Placeholder 49160"/>
          <p:cNvSpPr>
            <a:spLocks noGrp="1"/>
          </p:cNvSpPr>
          <p:nvPr>
            <p:ph type="dt" sz="half" idx="2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9162" name="Footer Placeholder 49161"/>
          <p:cNvSpPr>
            <a:spLocks noGrp="1"/>
          </p:cNvSpPr>
          <p:nvPr>
            <p:ph type="ftr" sz="quarter" idx="3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/>
            </a:lvl1pPr>
          </a:lstStyle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9163" name="Slide Number Placeholder 49162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/>
            </a:lvl1pPr>
          </a:lstStyle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9164" name="Straight Connector 49163"/>
          <p:cNvSpPr/>
          <p:nvPr/>
        </p:nvSpPr>
        <p:spPr>
          <a:xfrm>
            <a:off x="0" y="4876800"/>
            <a:ext cx="609600" cy="0"/>
          </a:xfrm>
          <a:prstGeom prst="line">
            <a:avLst/>
          </a:prstGeom>
          <a:ln w="4445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med">
    <p:zoom/>
  </p:transition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52225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2227" name="Rectangles 52226"/>
            <p:cNvSpPr/>
            <p:nvPr userDrawn="1"/>
          </p:nvSpPr>
          <p:spPr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28" name="Rectangles 52227"/>
            <p:cNvSpPr/>
            <p:nvPr userDrawn="1"/>
          </p:nvSpPr>
          <p:spPr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29" name="Rectangles 52228"/>
            <p:cNvSpPr/>
            <p:nvPr userDrawn="1"/>
          </p:nvSpPr>
          <p:spPr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0" name="Rectangles 52229"/>
            <p:cNvSpPr/>
            <p:nvPr userDrawn="1"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1" name="Rectangles 52230"/>
            <p:cNvSpPr/>
            <p:nvPr userDrawn="1"/>
          </p:nvSpPr>
          <p:spPr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Rectangles 52231"/>
            <p:cNvSpPr/>
            <p:nvPr userDrawn="1"/>
          </p:nvSpPr>
          <p:spPr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3" name="Rectangles 52232"/>
            <p:cNvSpPr/>
            <p:nvPr userDrawn="1"/>
          </p:nvSpPr>
          <p:spPr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4" name="Rectangles 52233"/>
            <p:cNvSpPr/>
            <p:nvPr userDrawn="1"/>
          </p:nvSpPr>
          <p:spPr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5" name="Rectangles 52234"/>
            <p:cNvSpPr/>
            <p:nvPr userDrawn="1"/>
          </p:nvSpPr>
          <p:spPr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6" name="Rectangles 52235"/>
            <p:cNvSpPr/>
            <p:nvPr userDrawn="1"/>
          </p:nvSpPr>
          <p:spPr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Rectangles 52236"/>
            <p:cNvSpPr/>
            <p:nvPr userDrawn="1"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Rectangles 52237"/>
            <p:cNvSpPr/>
            <p:nvPr userDrawn="1"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9" name="Rectangles 52238"/>
            <p:cNvSpPr/>
            <p:nvPr userDrawn="1"/>
          </p:nvSpPr>
          <p:spPr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0" name="Rectangles 52239"/>
            <p:cNvSpPr/>
            <p:nvPr userDrawn="1"/>
          </p:nvSpPr>
          <p:spPr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Rectangles 52240"/>
            <p:cNvSpPr/>
            <p:nvPr userDrawn="1"/>
          </p:nvSpPr>
          <p:spPr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Rectangles 52241"/>
            <p:cNvSpPr/>
            <p:nvPr userDrawn="1"/>
          </p:nvSpPr>
          <p:spPr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Rectangles 52242"/>
            <p:cNvSpPr/>
            <p:nvPr userDrawn="1"/>
          </p:nvSpPr>
          <p:spPr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4" name="Rectangles 52243"/>
            <p:cNvSpPr/>
            <p:nvPr userDrawn="1"/>
          </p:nvSpPr>
          <p:spPr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Rectangles 52244"/>
            <p:cNvSpPr/>
            <p:nvPr userDrawn="1"/>
          </p:nvSpPr>
          <p:spPr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Freeform 52245"/>
            <p:cNvSpPr/>
            <p:nvPr userDrawn="1"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0" t="0" r="0" b="0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7" name="Freeform 52246"/>
            <p:cNvSpPr/>
            <p:nvPr userDrawn="1"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0" t="0" r="0" b="0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48" name="Title 5224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52249" name="Text Placeholder 5224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2250" name="Footer Placeholder 52249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>
                <a:latin typeface="Tahoma" panose="020B0604030504040204" pitchFamily="34" charset="0"/>
              </a:defRPr>
            </a:lvl1pPr>
          </a:lstStyle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52251" name="Slide Number Placeholder 52250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>
                <a:latin typeface="Tahoma" panose="020B0604030504040204" pitchFamily="34" charset="0"/>
              </a:defRPr>
            </a:lvl1pPr>
          </a:lstStyle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2252" name="Date Placeholder 52251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>
                <a:latin typeface="Tahoma" panose="020B0604030504040204" pitchFamily="34" charset="0"/>
              </a:defRPr>
            </a:lvl1pPr>
          </a:lstStyle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 spd="med">
    <p:zo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200" b="0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reeform 103425"/>
          <p:cNvSpPr/>
          <p:nvPr/>
        </p:nvSpPr>
        <p:spPr>
          <a:xfrm>
            <a:off x="6627813" y="6429375"/>
            <a:ext cx="285750" cy="209550"/>
          </a:xfrm>
          <a:custGeom>
            <a:avLst/>
            <a:gdLst/>
            <a:ahLst/>
            <a:cxnLst/>
            <a:rect l="0" t="0" r="0" b="0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gamma/>
                  <a:shade val="87843"/>
                  <a:invGamma/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03427" name="Group 103426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428" name="Freeform 103427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0" t="0" r="0" b="0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29" name="Group 103428"/>
            <p:cNvGrpSpPr/>
            <p:nvPr userDrawn="1"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3430" name="Oval 103429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1" name="Oval 103430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2" name="Oval 103431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3" name="Oval 103432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4" name="Oval 103433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5" name="Freeform 103434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0" t="0" r="0" b="0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6" name="Freeform 103435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0" t="0" r="0" b="0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7" name="Freeform 103436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0" t="0" r="0" b="0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87843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8" name="Freeform 103437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0" t="0" r="0" b="0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90980"/>
                      <a:invGamma/>
                      <a:alpha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9" name="Freeform 103438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0" t="0" r="0" b="0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87843"/>
                      <a:invGamma/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0" name="Oval 103439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441" name="Group 103440"/>
            <p:cNvGrpSpPr/>
            <p:nvPr userDrawn="1"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3442" name="Oval 103441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3" name="Oval 103442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4" name="Oval 103443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5" name="Oval 103444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6" name="Oval 103445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7" name="Oval 103446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8" name="Oval 103447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9" name="Oval 103448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0" name="Freeform 103449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0" t="0" r="0" b="0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1" name="Freeform 103450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0" t="0" r="0" b="0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84706"/>
                      <a:invGamma/>
                      <a:alpha val="100000"/>
                    </a:scheme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2" name="Freeform 103451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0" t="0" r="0" b="0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90980"/>
                      <a:invGamma/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3" name="Freeform 103452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0" t="0" r="0" b="0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81961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4" name="Freeform 103453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0" t="0" r="0" b="0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5" name="Freeform 103454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0" t="0" r="0" b="0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6" name="Freeform 103455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0" t="0" r="0" b="0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87843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7" name="Freeform 103456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0" t="0" r="0" b="0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87843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8" name="Freeform 103457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0" t="0" r="0" b="0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87843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9" name="Freeform 103458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0" t="0" r="0" b="0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460" name="Group 103459"/>
            <p:cNvGrpSpPr/>
            <p:nvPr userDrawn="1"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3461" name="Freeform 103460"/>
              <p:cNvSpPr>
                <a:spLocks noEditPoints="1"/>
              </p:cNvSpPr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0" t="0" r="0" b="0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2" name="Freeform 103461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0" t="0" r="0" b="0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3" name="Freeform 103462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0" t="0" r="0" b="0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4" name="Freeform 103463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0" t="0" r="0" b="0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94118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5" name="Freeform 103464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0" t="0" r="0" b="0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94118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6" name="Freeform 103465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0" t="0" r="0" b="0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94118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7" name="Freeform 103466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0" t="0" r="0" b="0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gamma/>
                      <a:shade val="94118"/>
                      <a:invGamma/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8" name="Freeform 103467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0" t="0" r="0" b="0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9" name="Freeform 103468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0" t="0" r="0" b="0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0" name="Freeform 103469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0" t="0" r="0" b="0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1" name="Freeform 103470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0" t="0" r="0" b="0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2" name="Oval 103471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3" name="Oval 103472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4" name="Oval 103473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5" name="Oval 103474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6" name="Oval 103475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7" name="Oval 103476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478" name="Group 103477"/>
            <p:cNvGrpSpPr/>
            <p:nvPr userDrawn="1"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479" name="Freeform 103478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0" t="0" r="0" b="0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0" name="Freeform 103479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0" t="0" r="0" b="0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1" name="Freeform 103480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0" t="0" r="0" b="0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2" name="Freeform 103481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0" t="0" r="0" b="0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3" name="Freeform 103482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0" t="0" r="0" b="0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4" name="Freeform 103483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0" t="0" r="0" b="0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5" name="Freeform 103484"/>
              <p:cNvSpPr>
                <a:spLocks noEditPoints="1"/>
              </p:cNvSpPr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0" t="0" r="0" b="0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486" name="Group 103485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3487" name="Oval 103486"/>
                <p:cNvSpPr/>
                <p:nvPr userDrawn="1"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88" name="Oval 103487"/>
                <p:cNvSpPr/>
                <p:nvPr userDrawn="1"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89" name="Oval 103488"/>
                <p:cNvSpPr/>
                <p:nvPr userDrawn="1"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90" name="Oval 103489"/>
                <p:cNvSpPr/>
                <p:nvPr userDrawn="1"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3491" name="Title 103490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3492" name="Text Placeholder 10349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3493" name="Date Placeholder 10349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/>
            </a:lvl1pPr>
          </a:lstStyle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3494" name="Footer Placeholder 10349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/>
            </a:lvl1pPr>
          </a:lstStyle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3495" name="Slide Number Placeholder 10349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med">
    <p:zo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Tx/>
        <a:buFontTx/>
        <a:buChar char="•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Tx/>
        <a:buChar char="•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Tx/>
        <a:buChar char="•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Tx/>
        <a:buChar char="•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Tx/>
        <a:buChar char="•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Tx/>
        <a:buChar char="•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06497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6499" name="Text Placeholder 106498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6500" name="Date Placeholder 10649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/>
            </a:lvl1pPr>
          </a:lstStyle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6501" name="Footer Placeholder 10650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/>
            </a:lvl1pPr>
          </a:lstStyle>
          <a:p>
            <a:pPr lvl="0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6502" name="Slide Number Placeholder 10650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>
    <p:zo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112641"/>
          <p:cNvGrpSpPr/>
          <p:nvPr/>
        </p:nvGrpSpPr>
        <p:grpSpPr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12643" name="Freeform 112642"/>
            <p:cNvSpPr/>
            <p:nvPr/>
          </p:nvSpPr>
          <p:spPr>
            <a:xfrm>
              <a:off x="2971" y="3367"/>
              <a:ext cx="2789" cy="953"/>
            </a:xfrm>
            <a:custGeom>
              <a:avLst/>
              <a:gdLst/>
              <a:ahLst/>
              <a:cxnLst/>
              <a:rect l="0" t="0" r="0" b="0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44" name="Freeform 112643"/>
            <p:cNvSpPr/>
            <p:nvPr/>
          </p:nvSpPr>
          <p:spPr>
            <a:xfrm>
              <a:off x="4602" y="4014"/>
              <a:ext cx="12" cy="18"/>
            </a:xfrm>
            <a:custGeom>
              <a:avLst/>
              <a:gdLst/>
              <a:ahLst/>
              <a:cxnLst/>
              <a:rect l="0" t="0" r="0" b="0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45" name="Freeform 112644"/>
            <p:cNvSpPr/>
            <p:nvPr/>
          </p:nvSpPr>
          <p:spPr>
            <a:xfrm>
              <a:off x="4596" y="3996"/>
              <a:ext cx="6" cy="18"/>
            </a:xfrm>
            <a:custGeom>
              <a:avLst/>
              <a:gdLst/>
              <a:ahLst/>
              <a:cxnLst/>
              <a:rect l="0" t="0" r="0" b="0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46" name="Freeform 112645"/>
            <p:cNvSpPr/>
            <p:nvPr/>
          </p:nvSpPr>
          <p:spPr>
            <a:xfrm>
              <a:off x="5180" y="3577"/>
              <a:ext cx="304" cy="741"/>
            </a:xfrm>
            <a:custGeom>
              <a:avLst/>
              <a:gdLst/>
              <a:ahLst/>
              <a:cxnLst/>
              <a:rect l="0" t="0" r="0" b="0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47" name="Freeform 112646"/>
            <p:cNvSpPr/>
            <p:nvPr/>
          </p:nvSpPr>
          <p:spPr>
            <a:xfrm>
              <a:off x="4918" y="3553"/>
              <a:ext cx="314" cy="767"/>
            </a:xfrm>
            <a:custGeom>
              <a:avLst/>
              <a:gdLst/>
              <a:ahLst/>
              <a:cxnLst/>
              <a:rect l="0" t="0" r="0" b="0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48" name="Freeform 112647"/>
            <p:cNvSpPr/>
            <p:nvPr/>
          </p:nvSpPr>
          <p:spPr>
            <a:xfrm>
              <a:off x="4700" y="3697"/>
              <a:ext cx="275" cy="623"/>
            </a:xfrm>
            <a:custGeom>
              <a:avLst/>
              <a:gdLst/>
              <a:ahLst/>
              <a:cxnLst/>
              <a:rect l="0" t="0" r="0" b="0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49" name="Freeform 112648"/>
            <p:cNvSpPr/>
            <p:nvPr/>
          </p:nvSpPr>
          <p:spPr>
            <a:xfrm>
              <a:off x="4522" y="3709"/>
              <a:ext cx="213" cy="611"/>
            </a:xfrm>
            <a:custGeom>
              <a:avLst/>
              <a:gdLst/>
              <a:ahLst/>
              <a:cxnLst/>
              <a:rect l="0" t="0" r="0" b="0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0" name="Freeform 112649"/>
            <p:cNvSpPr/>
            <p:nvPr/>
          </p:nvSpPr>
          <p:spPr>
            <a:xfrm>
              <a:off x="4292" y="3936"/>
              <a:ext cx="167" cy="384"/>
            </a:xfrm>
            <a:custGeom>
              <a:avLst/>
              <a:gdLst/>
              <a:ahLst/>
              <a:cxnLst/>
              <a:rect l="0" t="0" r="0" b="0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1" name="Freeform 112650"/>
            <p:cNvSpPr/>
            <p:nvPr/>
          </p:nvSpPr>
          <p:spPr>
            <a:xfrm>
              <a:off x="4100" y="4020"/>
              <a:ext cx="166" cy="300"/>
            </a:xfrm>
            <a:custGeom>
              <a:avLst/>
              <a:gdLst/>
              <a:ahLst/>
              <a:cxnLst/>
              <a:rect l="0" t="0" r="0" b="0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2" name="Freeform 112651"/>
            <p:cNvSpPr/>
            <p:nvPr/>
          </p:nvSpPr>
          <p:spPr>
            <a:xfrm>
              <a:off x="3910" y="4038"/>
              <a:ext cx="237" cy="282"/>
            </a:xfrm>
            <a:custGeom>
              <a:avLst/>
              <a:gdLst/>
              <a:ahLst/>
              <a:cxnLst/>
              <a:rect l="0" t="0" r="0" b="0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3" name="Freeform 112652"/>
            <p:cNvSpPr/>
            <p:nvPr/>
          </p:nvSpPr>
          <p:spPr>
            <a:xfrm>
              <a:off x="3674" y="4086"/>
              <a:ext cx="196" cy="234"/>
            </a:xfrm>
            <a:custGeom>
              <a:avLst/>
              <a:gdLst/>
              <a:ahLst/>
              <a:cxnLst/>
              <a:rect l="0" t="0" r="0" b="0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4" name="Freeform 112653"/>
            <p:cNvSpPr/>
            <p:nvPr/>
          </p:nvSpPr>
          <p:spPr>
            <a:xfrm>
              <a:off x="3476" y="4068"/>
              <a:ext cx="190" cy="252"/>
            </a:xfrm>
            <a:custGeom>
              <a:avLst/>
              <a:gdLst/>
              <a:ahLst/>
              <a:cxnLst/>
              <a:rect l="0" t="0" r="0" b="0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5" name="Freeform 112654"/>
            <p:cNvSpPr/>
            <p:nvPr/>
          </p:nvSpPr>
          <p:spPr>
            <a:xfrm>
              <a:off x="3170" y="4188"/>
              <a:ext cx="230" cy="132"/>
            </a:xfrm>
            <a:custGeom>
              <a:avLst/>
              <a:gdLst/>
              <a:ahLst/>
              <a:cxnLst/>
              <a:rect l="0" t="0" r="0" b="0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6" name="Freeform 112655"/>
            <p:cNvSpPr/>
            <p:nvPr/>
          </p:nvSpPr>
          <p:spPr>
            <a:xfrm>
              <a:off x="3044" y="4218"/>
              <a:ext cx="89" cy="102"/>
            </a:xfrm>
            <a:custGeom>
              <a:avLst/>
              <a:gdLst/>
              <a:ahLst/>
              <a:cxnLst/>
              <a:rect l="0" t="0" r="0" b="0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7" name="Freeform 112656"/>
            <p:cNvSpPr/>
            <p:nvPr/>
          </p:nvSpPr>
          <p:spPr>
            <a:xfrm>
              <a:off x="5482" y="3367"/>
              <a:ext cx="278" cy="953"/>
            </a:xfrm>
            <a:custGeom>
              <a:avLst/>
              <a:gdLst/>
              <a:ahLst/>
              <a:cxnLst/>
              <a:rect l="0" t="0" r="0" b="0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8" name="Title 11265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12659" name="Date Placeholder 112658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>
                <a:latin typeface="Verdana" panose="020B0604030504040204" pitchFamily="34" charset="0"/>
              </a:defRPr>
            </a:lvl1pPr>
          </a:lstStyle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660" name="Footer Placeholder 112659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>
                <a:latin typeface="Verdana" panose="020B0604030504040204" pitchFamily="34" charset="0"/>
              </a:defRPr>
            </a:lvl1pPr>
          </a:lstStyle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12661" name="Slide Number Placeholder 112660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662" name="Text Placeholder 11266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 spd="med">
    <p:zo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–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13926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9267" name="Freeform 139266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68" name="Freeform 139267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269" name="Freeform 139268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/>
            <a:rect l="0" t="0" r="0" b="0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39270" name="Group 139269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9271" name="Freeform 139270"/>
            <p:cNvSpPr/>
            <p:nvPr userDrawn="1"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0" t="0" r="0" b="0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9272" name="Group 139271"/>
            <p:cNvGrpSpPr/>
            <p:nvPr userDrawn="1"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39273" name="Freeform 139272"/>
              <p:cNvSpPr/>
              <p:nvPr userDrawn="1"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l="0" t="0" r="0" b="0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74" name="Freeform 139273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0" t="0" r="0" b="0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75" name="Freeform 139274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0" t="0" r="0" b="0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76" name="Freeform 139275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0" t="0" r="0" b="0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77" name="Freeform 139276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0" t="0" r="0" b="0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278" name="Freeform 139277"/>
            <p:cNvSpPr/>
            <p:nvPr userDrawn="1"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0" t="0" r="0" b="0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9279" name="Group 139278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39280" name="Freeform 139279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0" t="0" r="0" b="0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81" name="Freeform 139280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0" t="0" r="0" b="0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82" name="Freeform 139281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0" t="0" r="0" b="0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83" name="Freeform 139282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0" t="0" r="0" b="0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84" name="Freeform 139283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0" t="0" r="0" b="0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85" name="Freeform 139284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0" t="0" r="0" b="0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286" name="Title 13928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39287" name="Text Placeholder 1392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39288" name="Date Placeholder 139287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/>
            </a:lvl1pPr>
          </a:lstStyle>
          <a:p>
            <a:pPr lvl="0"/>
            <a:fld id="{BB962C8B-B14F-4D97-AF65-F5344CB8AC3E}" type="datetime1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pPr lvl="0"/>
              <a:t>5/29/2022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9289" name="Footer Placeholder 13928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/>
            </a:lvl1pPr>
          </a:lstStyle>
          <a:p>
            <a:pPr lvl="0"/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9290" name="Slide Number Placeholder 13928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/>
            </a:lvl1pPr>
          </a:lstStyle>
          <a:p>
            <a:pPr lvl="0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pPr lvl="0"/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med">
    <p:zo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8214" y="3143250"/>
            <a:ext cx="598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latin typeface="Book Antiqua" panose="02040602050305030304" pitchFamily="18" charset="0"/>
              </a:rPr>
              <a:t>TOPIC-</a:t>
            </a:r>
          </a:p>
          <a:p>
            <a:pPr algn="ctr"/>
            <a:r>
              <a:rPr lang="en-US" sz="2100" dirty="0" smtClean="0">
                <a:latin typeface="Book Antiqua" panose="02040602050305030304" pitchFamily="18" charset="0"/>
              </a:rPr>
              <a:t>MANAGEMENT OF CROSS BITE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89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13315"/>
          <p:cNvSpPr txBox="1"/>
          <p:nvPr/>
        </p:nvSpPr>
        <p:spPr>
          <a:xfrm>
            <a:off x="533400" y="990600"/>
            <a:ext cx="800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3317" name="Text Box 13316"/>
          <p:cNvSpPr txBox="1"/>
          <p:nvPr/>
        </p:nvSpPr>
        <p:spPr>
          <a:xfrm>
            <a:off x="228600" y="812800"/>
            <a:ext cx="37338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>
                <a:solidFill>
                  <a:srgbClr val="FFCCFF"/>
                </a:solidFill>
                <a:latin typeface="Bookman Old Style" panose="02050604050505020204" pitchFamily="18" charset="0"/>
              </a:rPr>
              <a:t>Anterior cross bite </a:t>
            </a:r>
          </a:p>
        </p:txBody>
      </p:sp>
      <p:sp>
        <p:nvSpPr>
          <p:cNvPr id="13318" name="Text Box 13317"/>
          <p:cNvSpPr txBox="1"/>
          <p:nvPr/>
        </p:nvSpPr>
        <p:spPr>
          <a:xfrm>
            <a:off x="228600" y="1265238"/>
            <a:ext cx="38862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200">
                <a:solidFill>
                  <a:schemeClr val="tx2"/>
                </a:solidFill>
                <a:latin typeface="Times New Roman" panose="02020603050405020304" pitchFamily="18" charset="0"/>
              </a:rPr>
              <a:t>An abnormal </a:t>
            </a:r>
            <a:r>
              <a:rPr sz="22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labiolingual</a:t>
            </a:r>
            <a:r>
              <a:rPr sz="2200">
                <a:solidFill>
                  <a:schemeClr val="tx2"/>
                </a:solidFill>
                <a:latin typeface="Times New Roman" panose="02020603050405020304" pitchFamily="18" charset="0"/>
              </a:rPr>
              <a:t> relationship (reverse </a:t>
            </a:r>
            <a:r>
              <a:rPr sz="22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overjet</a:t>
            </a:r>
            <a:r>
              <a:rPr sz="2200">
                <a:solidFill>
                  <a:schemeClr val="tx2"/>
                </a:solidFill>
                <a:latin typeface="Times New Roman" panose="02020603050405020304" pitchFamily="18" charset="0"/>
              </a:rPr>
              <a:t>) between one or more </a:t>
            </a:r>
            <a:r>
              <a:rPr sz="22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maxilary</a:t>
            </a:r>
            <a:r>
              <a:rPr sz="2200">
                <a:solidFill>
                  <a:schemeClr val="tx2"/>
                </a:solidFill>
                <a:latin typeface="Times New Roman" panose="02020603050405020304" pitchFamily="18" charset="0"/>
              </a:rPr>
              <a:t> and </a:t>
            </a:r>
            <a:r>
              <a:rPr sz="22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mandibular</a:t>
            </a:r>
            <a:r>
              <a:rPr sz="2200">
                <a:solidFill>
                  <a:schemeClr val="tx2"/>
                </a:solidFill>
                <a:latin typeface="Times New Roman" panose="02020603050405020304" pitchFamily="18" charset="0"/>
              </a:rPr>
              <a:t> anterior teeth.</a:t>
            </a:r>
          </a:p>
        </p:txBody>
      </p:sp>
      <p:sp>
        <p:nvSpPr>
          <p:cNvPr id="13320" name="Text Box 13319"/>
          <p:cNvSpPr txBox="1"/>
          <p:nvPr/>
        </p:nvSpPr>
        <p:spPr>
          <a:xfrm>
            <a:off x="4800600" y="762000"/>
            <a:ext cx="38100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>
                <a:solidFill>
                  <a:srgbClr val="FFCCFF"/>
                </a:solidFill>
                <a:latin typeface="Bookman Old Style" panose="02050604050505020204" pitchFamily="18" charset="0"/>
              </a:rPr>
              <a:t>Posterior cross bite</a:t>
            </a:r>
          </a:p>
        </p:txBody>
      </p:sp>
      <p:sp>
        <p:nvSpPr>
          <p:cNvPr id="13321" name="Text Box 13320"/>
          <p:cNvSpPr txBox="1"/>
          <p:nvPr/>
        </p:nvSpPr>
        <p:spPr>
          <a:xfrm>
            <a:off x="4743450" y="1281113"/>
            <a:ext cx="4019550" cy="1766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200">
                <a:solidFill>
                  <a:schemeClr val="tx2"/>
                </a:solidFill>
                <a:latin typeface="Times New Roman" panose="02020603050405020304" pitchFamily="18" charset="0"/>
              </a:rPr>
              <a:t>An abnormal </a:t>
            </a:r>
            <a:r>
              <a:rPr sz="22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buccolingnal</a:t>
            </a:r>
            <a:r>
              <a:rPr sz="2200">
                <a:solidFill>
                  <a:schemeClr val="tx2"/>
                </a:solidFill>
                <a:latin typeface="Times New Roman" panose="02020603050405020304" pitchFamily="18" charset="0"/>
              </a:rPr>
              <a:t> relationship of teeth in the maxilla and mandible when the 2 dental arches are brought into Centric Occlusion.</a:t>
            </a:r>
          </a:p>
        </p:txBody>
      </p:sp>
      <p:sp>
        <p:nvSpPr>
          <p:cNvPr id="13323" name="Text Box 13322"/>
          <p:cNvSpPr txBox="1"/>
          <p:nvPr/>
        </p:nvSpPr>
        <p:spPr>
          <a:xfrm>
            <a:off x="228600" y="152400"/>
            <a:ext cx="8458200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400" b="1">
                <a:solidFill>
                  <a:srgbClr val="99FF33"/>
                </a:solidFill>
                <a:latin typeface="Bookman Old Style" panose="02050604050505020204" pitchFamily="18" charset="0"/>
              </a:rPr>
              <a:t>Clinical Features</a:t>
            </a:r>
          </a:p>
        </p:txBody>
      </p:sp>
      <p:graphicFrame>
        <p:nvGraphicFramePr>
          <p:cNvPr id="13327" name="Content Placeholder 13326"/>
          <p:cNvGraphicFramePr>
            <a:graphicFrameLocks noGrp="1"/>
          </p:cNvGraphicFramePr>
          <p:nvPr>
            <p:ph sz="half" idx="1"/>
          </p:nvPr>
        </p:nvGraphicFramePr>
        <p:xfrm>
          <a:off x="609600" y="3200400"/>
          <a:ext cx="23495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3" imgW="2349814" imgH="1581781" progId="">
                  <p:embed/>
                </p:oleObj>
              </mc:Choice>
              <mc:Fallback>
                <p:oleObj r:id="rId3" imgW="2349814" imgH="1581781" progId="">
                  <p:embed/>
                  <p:pic>
                    <p:nvPicPr>
                      <p:cNvPr id="0" name="Picture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00400"/>
                        <a:ext cx="2349500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9" name="Content Placeholder 13328" descr="4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5410200" y="3200400"/>
            <a:ext cx="2279650" cy="1547813"/>
          </a:xfrm>
          <a:ln/>
        </p:spPr>
      </p:pic>
      <p:pic>
        <p:nvPicPr>
          <p:cNvPr id="13332" name="Content Placeholder 13331" descr="3"/>
          <p:cNvPicPr>
            <a:picLocks noGrp="1" noChangeAspect="1"/>
          </p:cNvPicPr>
          <p:nvPr>
            <p:ph sz="quarter" idx="3"/>
          </p:nvPr>
        </p:nvPicPr>
        <p:blipFill>
          <a:blip r:embed="rId6" cstate="print"/>
          <a:stretch>
            <a:fillRect/>
          </a:stretch>
        </p:blipFill>
        <p:spPr>
          <a:xfrm>
            <a:off x="3200400" y="5310188"/>
            <a:ext cx="2279650" cy="1547812"/>
          </a:xfrm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22532"/>
          <p:cNvSpPr txBox="1"/>
          <p:nvPr/>
        </p:nvSpPr>
        <p:spPr>
          <a:xfrm>
            <a:off x="533400" y="762000"/>
            <a:ext cx="800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22534" name="Text Box 22533"/>
          <p:cNvSpPr txBox="1"/>
          <p:nvPr/>
        </p:nvSpPr>
        <p:spPr>
          <a:xfrm>
            <a:off x="228600" y="584200"/>
            <a:ext cx="39624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>
                <a:solidFill>
                  <a:srgbClr val="FFCCFF"/>
                </a:solidFill>
                <a:latin typeface="Bookman Old Style" panose="02050604050505020204" pitchFamily="18" charset="0"/>
              </a:rPr>
              <a:t>Single tooth </a:t>
            </a:r>
            <a:r>
              <a:rPr sz="2600" b="1" dirty="0" err="1">
                <a:solidFill>
                  <a:srgbClr val="FFCCFF"/>
                </a:solidFill>
                <a:latin typeface="Bookman Old Style" panose="02050604050505020204" pitchFamily="18" charset="0"/>
              </a:rPr>
              <a:t>crossbite</a:t>
            </a:r>
            <a:r>
              <a:rPr sz="2600" b="1">
                <a:solidFill>
                  <a:srgbClr val="FFCCFF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22535" name="Text Box 22534"/>
          <p:cNvSpPr txBox="1"/>
          <p:nvPr/>
        </p:nvSpPr>
        <p:spPr>
          <a:xfrm>
            <a:off x="228600" y="1160463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400" b="1">
                <a:solidFill>
                  <a:schemeClr val="tx2"/>
                </a:solidFill>
                <a:latin typeface="Times New Roman" panose="02020603050405020304" pitchFamily="18" charset="0"/>
              </a:rPr>
              <a:t>Involve only single tooth</a:t>
            </a:r>
          </a:p>
        </p:txBody>
      </p:sp>
      <p:sp>
        <p:nvSpPr>
          <p:cNvPr id="22536" name="Text Box 22535"/>
          <p:cNvSpPr txBox="1"/>
          <p:nvPr/>
        </p:nvSpPr>
        <p:spPr>
          <a:xfrm>
            <a:off x="4800600" y="533400"/>
            <a:ext cx="38100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>
                <a:solidFill>
                  <a:srgbClr val="FFCCFF"/>
                </a:solidFill>
                <a:latin typeface="Bookman Old Style" panose="02050604050505020204" pitchFamily="18" charset="0"/>
              </a:rPr>
              <a:t>Segmental </a:t>
            </a:r>
            <a:r>
              <a:rPr sz="2600" b="1" dirty="0" err="1">
                <a:solidFill>
                  <a:srgbClr val="FFCCFF"/>
                </a:solidFill>
                <a:latin typeface="Bookman Old Style" panose="02050604050505020204" pitchFamily="18" charset="0"/>
              </a:rPr>
              <a:t>crossbite</a:t>
            </a:r>
            <a:endParaRPr sz="2600" b="1">
              <a:solidFill>
                <a:srgbClr val="FFCC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537" name="Text Box 22536"/>
          <p:cNvSpPr txBox="1"/>
          <p:nvPr/>
        </p:nvSpPr>
        <p:spPr>
          <a:xfrm>
            <a:off x="4800600" y="1239838"/>
            <a:ext cx="40195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400" b="1">
                <a:solidFill>
                  <a:schemeClr val="tx2"/>
                </a:solidFill>
                <a:latin typeface="Times New Roman" panose="02020603050405020304" pitchFamily="18" charset="0"/>
              </a:rPr>
              <a:t>Involve a segment of arch</a:t>
            </a:r>
          </a:p>
        </p:txBody>
      </p:sp>
      <p:pic>
        <p:nvPicPr>
          <p:cNvPr id="22538" name="Content Placeholder 22537" descr="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2057400"/>
            <a:ext cx="3886200" cy="2732088"/>
          </a:xfrm>
          <a:ln/>
        </p:spPr>
      </p:pic>
      <p:graphicFrame>
        <p:nvGraphicFramePr>
          <p:cNvPr id="22544" name="Content Placeholder 22543"/>
          <p:cNvGraphicFramePr>
            <a:graphicFrameLocks noGrp="1"/>
          </p:cNvGraphicFramePr>
          <p:nvPr>
            <p:ph sz="half" idx="2"/>
          </p:nvPr>
        </p:nvGraphicFramePr>
        <p:xfrm>
          <a:off x="4953000" y="2057400"/>
          <a:ext cx="36576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4" imgW="2349814" imgH="1581781" progId="">
                  <p:embed/>
                </p:oleObj>
              </mc:Choice>
              <mc:Fallback>
                <p:oleObj r:id="rId4" imgW="2349814" imgH="1581781" progId="">
                  <p:embed/>
                  <p:pic>
                    <p:nvPicPr>
                      <p:cNvPr id="0" name="Picture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57400"/>
                        <a:ext cx="36576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23556"/>
          <p:cNvSpPr txBox="1"/>
          <p:nvPr/>
        </p:nvSpPr>
        <p:spPr>
          <a:xfrm>
            <a:off x="533400" y="762000"/>
            <a:ext cx="800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23558" name="Text Box 23557"/>
          <p:cNvSpPr txBox="1"/>
          <p:nvPr/>
        </p:nvSpPr>
        <p:spPr>
          <a:xfrm>
            <a:off x="228600" y="584200"/>
            <a:ext cx="37338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>
                <a:solidFill>
                  <a:srgbClr val="FFCCFF"/>
                </a:solidFill>
                <a:latin typeface="Bookman Old Style" panose="02050604050505020204" pitchFamily="18" charset="0"/>
              </a:rPr>
              <a:t>Unilateral cross bite </a:t>
            </a:r>
          </a:p>
        </p:txBody>
      </p:sp>
      <p:sp>
        <p:nvSpPr>
          <p:cNvPr id="23559" name="Text Box 23558"/>
          <p:cNvSpPr txBox="1"/>
          <p:nvPr/>
        </p:nvSpPr>
        <p:spPr>
          <a:xfrm>
            <a:off x="228600" y="1255713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400">
                <a:solidFill>
                  <a:schemeClr val="tx2"/>
                </a:solidFill>
                <a:latin typeface="Times New Roman" panose="02020603050405020304" pitchFamily="18" charset="0"/>
              </a:rPr>
              <a:t>Involving and side of arch</a:t>
            </a:r>
          </a:p>
        </p:txBody>
      </p:sp>
      <p:sp>
        <p:nvSpPr>
          <p:cNvPr id="23560" name="Text Box 23559"/>
          <p:cNvSpPr txBox="1"/>
          <p:nvPr/>
        </p:nvSpPr>
        <p:spPr>
          <a:xfrm>
            <a:off x="4800600" y="533400"/>
            <a:ext cx="38100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>
                <a:solidFill>
                  <a:srgbClr val="FFCCFF"/>
                </a:solidFill>
                <a:latin typeface="Bookman Old Style" panose="02050604050505020204" pitchFamily="18" charset="0"/>
              </a:rPr>
              <a:t>Bilateral cross bite</a:t>
            </a:r>
          </a:p>
        </p:txBody>
      </p:sp>
      <p:sp>
        <p:nvSpPr>
          <p:cNvPr id="23561" name="Text Box 23560"/>
          <p:cNvSpPr txBox="1"/>
          <p:nvPr/>
        </p:nvSpPr>
        <p:spPr>
          <a:xfrm>
            <a:off x="4800600" y="1255713"/>
            <a:ext cx="40195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400" b="1">
                <a:solidFill>
                  <a:schemeClr val="tx2"/>
                </a:solidFill>
                <a:latin typeface="Times New Roman" panose="02020603050405020304" pitchFamily="18" charset="0"/>
              </a:rPr>
              <a:t>Involving both side of arch</a:t>
            </a:r>
          </a:p>
        </p:txBody>
      </p:sp>
      <p:grpSp>
        <p:nvGrpSpPr>
          <p:cNvPr id="23573" name="Group 23572"/>
          <p:cNvGrpSpPr/>
          <p:nvPr/>
        </p:nvGrpSpPr>
        <p:grpSpPr>
          <a:xfrm>
            <a:off x="1066800" y="1981200"/>
            <a:ext cx="2743200" cy="3649663"/>
            <a:chOff x="672" y="1248"/>
            <a:chExt cx="1728" cy="2299"/>
          </a:xfrm>
        </p:grpSpPr>
        <p:pic>
          <p:nvPicPr>
            <p:cNvPr id="23564" name="Content Placeholder 23563" descr="12"/>
            <p:cNvPicPr>
              <a:picLocks noGrp="1" noChangeAspect="1"/>
            </p:cNvPicPr>
            <p:nvPr>
              <p:ph sz="quarter" idx="2"/>
            </p:nvPr>
          </p:nvPicPr>
          <p:blipFill>
            <a:blip r:embed="rId3"/>
            <a:stretch>
              <a:fillRect/>
            </a:stretch>
          </p:blipFill>
          <p:spPr>
            <a:xfrm>
              <a:off x="672" y="1248"/>
              <a:ext cx="1719" cy="1164"/>
            </a:xfrm>
            <a:ln/>
          </p:spPr>
        </p:pic>
        <p:pic>
          <p:nvPicPr>
            <p:cNvPr id="23567" name="Content Placeholder 23566" descr="6"/>
            <p:cNvPicPr>
              <a:picLocks noGrp="1" noChangeAspect="1"/>
            </p:cNvPicPr>
            <p:nvPr>
              <p:ph sz="quarter" idx="3"/>
            </p:nvPr>
          </p:nvPicPr>
          <p:blipFill>
            <a:blip r:embed="rId4"/>
            <a:stretch>
              <a:fillRect/>
            </a:stretch>
          </p:blipFill>
          <p:spPr>
            <a:xfrm>
              <a:off x="672" y="2448"/>
              <a:ext cx="1728" cy="1099"/>
            </a:xfrm>
            <a:ln/>
          </p:spPr>
        </p:pic>
      </p:grpSp>
      <p:grpSp>
        <p:nvGrpSpPr>
          <p:cNvPr id="23574" name="Group 23573"/>
          <p:cNvGrpSpPr/>
          <p:nvPr/>
        </p:nvGrpSpPr>
        <p:grpSpPr>
          <a:xfrm>
            <a:off x="5334000" y="1981200"/>
            <a:ext cx="2971800" cy="3495675"/>
            <a:chOff x="3360" y="1248"/>
            <a:chExt cx="1872" cy="2202"/>
          </a:xfrm>
        </p:grpSpPr>
        <p:pic>
          <p:nvPicPr>
            <p:cNvPr id="23562" name="Content Placeholder 23561" descr="13"/>
            <p:cNvPicPr>
              <a:picLocks noGrp="1" noChangeAspect="1"/>
            </p:cNvPicPr>
            <p:nvPr>
              <p:ph sz="quarter" idx="1"/>
            </p:nvPr>
          </p:nvPicPr>
          <p:blipFill>
            <a:blip r:embed="rId5"/>
            <a:stretch>
              <a:fillRect/>
            </a:stretch>
          </p:blipFill>
          <p:spPr>
            <a:xfrm>
              <a:off x="3360" y="1248"/>
              <a:ext cx="1872" cy="1106"/>
            </a:xfrm>
            <a:ln/>
          </p:spPr>
        </p:pic>
        <p:pic>
          <p:nvPicPr>
            <p:cNvPr id="23570" name="Content Placeholder 23569" descr="7"/>
            <p:cNvPicPr>
              <a:picLocks noGrp="1" noChangeAspect="1"/>
            </p:cNvPicPr>
            <p:nvPr>
              <p:ph sz="quarter" idx="4"/>
            </p:nvPr>
          </p:nvPicPr>
          <p:blipFill>
            <a:blip r:embed="rId6">
              <a:lum bright="6000"/>
            </a:blip>
            <a:srcRect b="15366"/>
            <a:stretch>
              <a:fillRect/>
            </a:stretch>
          </p:blipFill>
          <p:spPr>
            <a:xfrm>
              <a:off x="3360" y="2400"/>
              <a:ext cx="1872" cy="1050"/>
            </a:xfrm>
            <a:ln/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14340"/>
          <p:cNvSpPr txBox="1"/>
          <p:nvPr/>
        </p:nvSpPr>
        <p:spPr>
          <a:xfrm>
            <a:off x="152400" y="1219200"/>
            <a:ext cx="5638800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>
                <a:solidFill>
                  <a:srgbClr val="008000"/>
                </a:solidFill>
                <a:latin typeface="Bangkok" pitchFamily="2" charset="0"/>
              </a:rPr>
              <a:t>Simple posterior </a:t>
            </a:r>
            <a:r>
              <a:rPr sz="2600" b="1" dirty="0" err="1">
                <a:solidFill>
                  <a:srgbClr val="008000"/>
                </a:solidFill>
                <a:latin typeface="Bangkok" pitchFamily="2" charset="0"/>
              </a:rPr>
              <a:t>crossbite</a:t>
            </a:r>
            <a:r>
              <a:rPr sz="2600" b="1">
                <a:solidFill>
                  <a:srgbClr val="008000"/>
                </a:solidFill>
                <a:latin typeface="Bangkok" pitchFamily="2" charset="0"/>
              </a:rPr>
              <a:t>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har char="-"/>
            </a:pPr>
            <a:r>
              <a:rPr sz="2400">
                <a:solidFill>
                  <a:srgbClr val="CC3300"/>
                </a:solidFill>
                <a:latin typeface="Comic Sans MS" panose="030F0702030302020204" pitchFamily="66" charset="0"/>
              </a:rPr>
              <a:t>Seen most frequently in clinical practice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har char="-"/>
            </a:pPr>
            <a:r>
              <a:rPr sz="240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r>
              <a:rPr sz="2400" dirty="0" err="1">
                <a:solidFill>
                  <a:srgbClr val="CC3300"/>
                </a:solidFill>
                <a:latin typeface="Comic Sans MS" panose="030F0702030302020204" pitchFamily="66" charset="0"/>
              </a:rPr>
              <a:t>buccal</a:t>
            </a:r>
            <a:r>
              <a:rPr sz="2400">
                <a:solidFill>
                  <a:srgbClr val="CC3300"/>
                </a:solidFill>
                <a:latin typeface="Comic Sans MS" panose="030F0702030302020204" pitchFamily="66" charset="0"/>
              </a:rPr>
              <a:t> cusp of one or more maxillary posterior teeth occlude lingual to the </a:t>
            </a:r>
            <a:r>
              <a:rPr sz="2400" dirty="0" err="1">
                <a:solidFill>
                  <a:srgbClr val="CC3300"/>
                </a:solidFill>
                <a:latin typeface="Comic Sans MS" panose="030F0702030302020204" pitchFamily="66" charset="0"/>
              </a:rPr>
              <a:t>buccal</a:t>
            </a:r>
            <a:r>
              <a:rPr sz="2400">
                <a:solidFill>
                  <a:srgbClr val="CC3300"/>
                </a:solidFill>
                <a:latin typeface="Comic Sans MS" panose="030F0702030302020204" pitchFamily="66" charset="0"/>
              </a:rPr>
              <a:t> cusps of the </a:t>
            </a:r>
            <a:r>
              <a:rPr sz="2400" dirty="0" err="1">
                <a:solidFill>
                  <a:srgbClr val="CC3300"/>
                </a:solidFill>
                <a:latin typeface="Comic Sans MS" panose="030F0702030302020204" pitchFamily="66" charset="0"/>
              </a:rPr>
              <a:t>mandibular</a:t>
            </a:r>
            <a:r>
              <a:rPr sz="2400">
                <a:solidFill>
                  <a:srgbClr val="CC3300"/>
                </a:solidFill>
                <a:latin typeface="Comic Sans MS" panose="030F0702030302020204" pitchFamily="66" charset="0"/>
              </a:rPr>
              <a:t> teeth.</a:t>
            </a:r>
          </a:p>
        </p:txBody>
      </p:sp>
      <p:pic>
        <p:nvPicPr>
          <p:cNvPr id="14345" name="Content Placeholder 14344" descr="1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096000" y="1676400"/>
            <a:ext cx="2560638" cy="3276600"/>
          </a:xfrm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25603"/>
          <p:cNvSpPr txBox="1"/>
          <p:nvPr/>
        </p:nvSpPr>
        <p:spPr>
          <a:xfrm>
            <a:off x="152400" y="381000"/>
            <a:ext cx="3962400" cy="2897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 dirty="0" err="1">
                <a:solidFill>
                  <a:srgbClr val="008000"/>
                </a:solidFill>
                <a:latin typeface="Bangkok" pitchFamily="2" charset="0"/>
              </a:rPr>
              <a:t>Buccal</a:t>
            </a:r>
            <a:r>
              <a:rPr sz="2600" b="1">
                <a:solidFill>
                  <a:srgbClr val="008000"/>
                </a:solidFill>
                <a:latin typeface="Bangkok" pitchFamily="2" charset="0"/>
              </a:rPr>
              <a:t> Non-occlusion (Scissors bite)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</a:pPr>
            <a:r>
              <a:rPr sz="2400">
                <a:solidFill>
                  <a:srgbClr val="CC3300"/>
                </a:solidFill>
                <a:latin typeface="Comic Sans MS" panose="030F0702030302020204" pitchFamily="66" charset="0"/>
              </a:rPr>
              <a:t>- Maxillary posterior teeth occlude entirely on the </a:t>
            </a:r>
            <a:r>
              <a:rPr sz="2400" dirty="0" err="1">
                <a:solidFill>
                  <a:srgbClr val="CC3300"/>
                </a:solidFill>
                <a:latin typeface="Comic Sans MS" panose="030F0702030302020204" pitchFamily="66" charset="0"/>
              </a:rPr>
              <a:t>buccal</a:t>
            </a:r>
            <a:r>
              <a:rPr sz="2400">
                <a:solidFill>
                  <a:srgbClr val="CC3300"/>
                </a:solidFill>
                <a:latin typeface="Comic Sans MS" panose="030F0702030302020204" pitchFamily="66" charset="0"/>
              </a:rPr>
              <a:t> aspect of the </a:t>
            </a:r>
            <a:r>
              <a:rPr sz="2400" dirty="0" err="1">
                <a:solidFill>
                  <a:srgbClr val="CC3300"/>
                </a:solidFill>
                <a:latin typeface="Comic Sans MS" panose="030F0702030302020204" pitchFamily="66" charset="0"/>
              </a:rPr>
              <a:t>mandibular</a:t>
            </a:r>
            <a:r>
              <a:rPr sz="2400">
                <a:solidFill>
                  <a:srgbClr val="CC3300"/>
                </a:solidFill>
                <a:latin typeface="Comic Sans MS" panose="030F0702030302020204" pitchFamily="66" charset="0"/>
              </a:rPr>
              <a:t> posteriors.</a:t>
            </a:r>
          </a:p>
        </p:txBody>
      </p:sp>
      <p:grpSp>
        <p:nvGrpSpPr>
          <p:cNvPr id="25622" name="Group 25621"/>
          <p:cNvGrpSpPr/>
          <p:nvPr/>
        </p:nvGrpSpPr>
        <p:grpSpPr>
          <a:xfrm>
            <a:off x="4800600" y="3352800"/>
            <a:ext cx="2614613" cy="3355975"/>
            <a:chOff x="3024" y="2112"/>
            <a:chExt cx="1647" cy="2114"/>
          </a:xfrm>
        </p:grpSpPr>
        <p:pic>
          <p:nvPicPr>
            <p:cNvPr id="25608" name="Content Placeholder 25607" descr="11"/>
            <p:cNvPicPr>
              <a:picLocks noGrp="1"/>
            </p:cNvPicPr>
            <p:nvPr>
              <p:ph sz="quarter" idx="2"/>
            </p:nvPr>
          </p:nvPicPr>
          <p:blipFill>
            <a:blip r:embed="rId3"/>
            <a:stretch>
              <a:fillRect/>
            </a:stretch>
          </p:blipFill>
          <p:spPr>
            <a:xfrm>
              <a:off x="3024" y="2112"/>
              <a:ext cx="1647" cy="1088"/>
            </a:xfrm>
            <a:ln/>
          </p:spPr>
        </p:pic>
        <p:pic>
          <p:nvPicPr>
            <p:cNvPr id="25614" name="Content Placeholder 25613" descr="9"/>
            <p:cNvPicPr>
              <a:picLocks noGrp="1" noChangeAspect="1"/>
            </p:cNvPicPr>
            <p:nvPr>
              <p:ph sz="quarter" idx="4"/>
            </p:nvPr>
          </p:nvPicPr>
          <p:blipFill>
            <a:blip r:embed="rId4"/>
            <a:stretch>
              <a:fillRect/>
            </a:stretch>
          </p:blipFill>
          <p:spPr>
            <a:xfrm>
              <a:off x="3024" y="3219"/>
              <a:ext cx="1647" cy="1007"/>
            </a:xfrm>
            <a:ln/>
          </p:spPr>
        </p:pic>
      </p:grpSp>
      <p:sp>
        <p:nvSpPr>
          <p:cNvPr id="25607" name="Text Box 25606"/>
          <p:cNvSpPr txBox="1"/>
          <p:nvPr/>
        </p:nvSpPr>
        <p:spPr>
          <a:xfrm>
            <a:off x="4648200" y="381000"/>
            <a:ext cx="4191000" cy="2897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>
                <a:solidFill>
                  <a:srgbClr val="008000"/>
                </a:solidFill>
                <a:latin typeface="Bangkok" pitchFamily="2" charset="0"/>
              </a:rPr>
              <a:t>Palatal/Lingual Non-occlusion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</a:pPr>
            <a:r>
              <a:rPr sz="2400">
                <a:solidFill>
                  <a:srgbClr val="CC3300"/>
                </a:solidFill>
                <a:latin typeface="Comic Sans MS" panose="030F0702030302020204" pitchFamily="66" charset="0"/>
              </a:rPr>
              <a:t>- Maxillary posterior occlude entirely on the lingual aspect of the </a:t>
            </a:r>
            <a:r>
              <a:rPr sz="2400" dirty="0" err="1">
                <a:solidFill>
                  <a:srgbClr val="CC3300"/>
                </a:solidFill>
                <a:latin typeface="Comic Sans MS" panose="030F0702030302020204" pitchFamily="66" charset="0"/>
              </a:rPr>
              <a:t>mandibular</a:t>
            </a:r>
            <a:r>
              <a:rPr sz="2400">
                <a:solidFill>
                  <a:srgbClr val="CC3300"/>
                </a:solidFill>
                <a:latin typeface="Comic Sans MS" panose="030F0702030302020204" pitchFamily="66" charset="0"/>
              </a:rPr>
              <a:t> posterior.</a:t>
            </a:r>
          </a:p>
        </p:txBody>
      </p:sp>
      <p:grpSp>
        <p:nvGrpSpPr>
          <p:cNvPr id="25621" name="Group 25620"/>
          <p:cNvGrpSpPr/>
          <p:nvPr/>
        </p:nvGrpSpPr>
        <p:grpSpPr>
          <a:xfrm>
            <a:off x="533400" y="3271838"/>
            <a:ext cx="2514600" cy="3433762"/>
            <a:chOff x="336" y="2061"/>
            <a:chExt cx="1584" cy="2163"/>
          </a:xfrm>
        </p:grpSpPr>
        <p:pic>
          <p:nvPicPr>
            <p:cNvPr id="25605" name="Content Placeholder 25604" descr="10"/>
            <p:cNvPicPr>
              <a:picLocks noGrp="1" noChangeAspect="1"/>
            </p:cNvPicPr>
            <p:nvPr>
              <p:ph sz="quarter" idx="1"/>
            </p:nvPr>
          </p:nvPicPr>
          <p:blipFill>
            <a:blip r:embed="rId5"/>
            <a:stretch>
              <a:fillRect/>
            </a:stretch>
          </p:blipFill>
          <p:spPr>
            <a:xfrm>
              <a:off x="336" y="2061"/>
              <a:ext cx="1584" cy="1181"/>
            </a:xfrm>
            <a:ln/>
          </p:spPr>
        </p:pic>
        <p:pic>
          <p:nvPicPr>
            <p:cNvPr id="25618" name="Content Placeholder 25617" descr="8"/>
            <p:cNvPicPr>
              <a:picLocks noGrp="1" noChangeAspect="1"/>
            </p:cNvPicPr>
            <p:nvPr>
              <p:ph sz="quarter" idx="3"/>
            </p:nvPr>
          </p:nvPicPr>
          <p:blipFill>
            <a:blip r:embed="rId6"/>
            <a:stretch>
              <a:fillRect/>
            </a:stretch>
          </p:blipFill>
          <p:spPr>
            <a:xfrm>
              <a:off x="336" y="3264"/>
              <a:ext cx="1584" cy="960"/>
            </a:xfrm>
            <a:ln/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15365"/>
          <p:cNvSpPr txBox="1"/>
          <p:nvPr/>
        </p:nvSpPr>
        <p:spPr>
          <a:xfrm>
            <a:off x="228600" y="192088"/>
            <a:ext cx="8610600" cy="280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None/>
            </a:pPr>
            <a:r>
              <a:rPr sz="3400" b="1">
                <a:solidFill>
                  <a:srgbClr val="008000"/>
                </a:solidFill>
                <a:latin typeface="Bangkok" pitchFamily="2" charset="0"/>
              </a:rPr>
              <a:t>Skeletal cross bite</a:t>
            </a:r>
            <a:r>
              <a:rPr sz="2600" b="1">
                <a:solidFill>
                  <a:srgbClr val="008000"/>
                </a:solidFill>
                <a:latin typeface="Bangkok" pitchFamily="2" charset="0"/>
              </a:rPr>
              <a:t> 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sz="2400">
                <a:solidFill>
                  <a:srgbClr val="CC3300"/>
                </a:solidFill>
                <a:latin typeface="Comic Sans MS" panose="030F0702030302020204" pitchFamily="66" charset="0"/>
              </a:rPr>
              <a:t>Discrepancy in the size of maxilla &amp; mandible. 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sz="2400">
                <a:solidFill>
                  <a:srgbClr val="CC3300"/>
                </a:solidFill>
                <a:latin typeface="Comic Sans MS" panose="030F0702030302020204" pitchFamily="66" charset="0"/>
              </a:rPr>
              <a:t>Causes :-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sz="2400">
                <a:solidFill>
                  <a:srgbClr val="CC3300"/>
                </a:solidFill>
                <a:latin typeface="Comic Sans MS" panose="030F0702030302020204" pitchFamily="66" charset="0"/>
              </a:rPr>
              <a:t>Inherited 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sz="2400">
                <a:solidFill>
                  <a:srgbClr val="CC3300"/>
                </a:solidFill>
                <a:latin typeface="Comic Sans MS" panose="030F0702030302020204" pitchFamily="66" charset="0"/>
              </a:rPr>
              <a:t>Defective embryological development.</a:t>
            </a:r>
          </a:p>
        </p:txBody>
      </p:sp>
      <p:pic>
        <p:nvPicPr>
          <p:cNvPr id="15367" name="Content Placeholder 15366" descr="1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3048000"/>
            <a:ext cx="3962400" cy="2708275"/>
          </a:xfrm>
          <a:ln/>
        </p:spPr>
      </p:pic>
      <p:pic>
        <p:nvPicPr>
          <p:cNvPr id="15369" name="Content Placeholder 15368" descr="1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29200" y="3048000"/>
            <a:ext cx="2792413" cy="3276600"/>
          </a:xfrm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27651"/>
          <p:cNvSpPr txBox="1"/>
          <p:nvPr/>
        </p:nvSpPr>
        <p:spPr>
          <a:xfrm>
            <a:off x="228600" y="381000"/>
            <a:ext cx="41910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sz="2200" b="1">
                <a:solidFill>
                  <a:srgbClr val="66FF33"/>
                </a:solidFill>
                <a:latin typeface="Comic Sans MS" panose="030F0702030302020204" pitchFamily="66" charset="0"/>
              </a:rPr>
              <a:t>Anterior </a:t>
            </a:r>
            <a:r>
              <a:rPr sz="2200" b="1" dirty="0" err="1">
                <a:solidFill>
                  <a:srgbClr val="66FF33"/>
                </a:solidFill>
                <a:latin typeface="Comic Sans MS" panose="030F0702030302020204" pitchFamily="66" charset="0"/>
              </a:rPr>
              <a:t>crossbite</a:t>
            </a:r>
            <a:r>
              <a:rPr sz="2200" b="1">
                <a:solidFill>
                  <a:srgbClr val="66FF33"/>
                </a:solidFill>
                <a:latin typeface="Comic Sans MS" panose="030F0702030302020204" pitchFamily="66" charset="0"/>
              </a:rPr>
              <a:t> due to maxillary </a:t>
            </a:r>
            <a:r>
              <a:rPr sz="2200" b="1" dirty="0" err="1">
                <a:solidFill>
                  <a:srgbClr val="66FF33"/>
                </a:solidFill>
                <a:latin typeface="Comic Sans MS" panose="030F0702030302020204" pitchFamily="66" charset="0"/>
              </a:rPr>
              <a:t>retrognathism</a:t>
            </a:r>
            <a:r>
              <a:rPr sz="2200" b="1">
                <a:solidFill>
                  <a:srgbClr val="66FF33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7653" name="Text Box 27652"/>
          <p:cNvSpPr txBox="1"/>
          <p:nvPr/>
        </p:nvSpPr>
        <p:spPr>
          <a:xfrm>
            <a:off x="228600" y="2590800"/>
            <a:ext cx="38862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sz="2200" b="1">
                <a:solidFill>
                  <a:srgbClr val="66FF33"/>
                </a:solidFill>
                <a:latin typeface="Comic Sans MS" panose="030F0702030302020204" pitchFamily="66" charset="0"/>
              </a:rPr>
              <a:t>Anterior </a:t>
            </a:r>
            <a:r>
              <a:rPr sz="2200" b="1" dirty="0" err="1">
                <a:solidFill>
                  <a:srgbClr val="66FF33"/>
                </a:solidFill>
                <a:latin typeface="Comic Sans MS" panose="030F0702030302020204" pitchFamily="66" charset="0"/>
              </a:rPr>
              <a:t>crossbite</a:t>
            </a:r>
            <a:r>
              <a:rPr sz="2200" b="1">
                <a:solidFill>
                  <a:srgbClr val="66FF33"/>
                </a:solidFill>
                <a:latin typeface="Comic Sans MS" panose="030F0702030302020204" pitchFamily="66" charset="0"/>
              </a:rPr>
              <a:t> due to </a:t>
            </a:r>
            <a:r>
              <a:rPr sz="2200" b="1" dirty="0" err="1">
                <a:solidFill>
                  <a:srgbClr val="66FF33"/>
                </a:solidFill>
                <a:latin typeface="Comic Sans MS" panose="030F0702030302020204" pitchFamily="66" charset="0"/>
              </a:rPr>
              <a:t>mandibular</a:t>
            </a:r>
            <a:r>
              <a:rPr sz="2200" b="1">
                <a:solidFill>
                  <a:srgbClr val="66FF33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66FF33"/>
                </a:solidFill>
                <a:latin typeface="Comic Sans MS" panose="030F0702030302020204" pitchFamily="66" charset="0"/>
              </a:rPr>
              <a:t>prognathism</a:t>
            </a:r>
            <a:r>
              <a:rPr sz="2200" b="1">
                <a:solidFill>
                  <a:srgbClr val="66FF33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7654" name="Text Box 27653"/>
          <p:cNvSpPr txBox="1"/>
          <p:nvPr/>
        </p:nvSpPr>
        <p:spPr>
          <a:xfrm>
            <a:off x="228600" y="4784725"/>
            <a:ext cx="4114800" cy="1601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sz="2200" b="1">
                <a:solidFill>
                  <a:srgbClr val="66FF33"/>
                </a:solidFill>
                <a:latin typeface="Comic Sans MS" panose="030F0702030302020204" pitchFamily="66" charset="0"/>
              </a:rPr>
              <a:t>Anterior </a:t>
            </a:r>
            <a:r>
              <a:rPr sz="2200" b="1" dirty="0" err="1">
                <a:solidFill>
                  <a:srgbClr val="66FF33"/>
                </a:solidFill>
                <a:latin typeface="Comic Sans MS" panose="030F0702030302020204" pitchFamily="66" charset="0"/>
              </a:rPr>
              <a:t>crossbite</a:t>
            </a:r>
            <a:r>
              <a:rPr sz="2200" b="1">
                <a:solidFill>
                  <a:srgbClr val="66FF33"/>
                </a:solidFill>
                <a:latin typeface="Comic Sans MS" panose="030F0702030302020204" pitchFamily="66" charset="0"/>
              </a:rPr>
              <a:t> due to maxillary </a:t>
            </a:r>
            <a:r>
              <a:rPr sz="2200" b="1" dirty="0" err="1">
                <a:solidFill>
                  <a:srgbClr val="66FF33"/>
                </a:solidFill>
                <a:latin typeface="Comic Sans MS" panose="030F0702030302020204" pitchFamily="66" charset="0"/>
              </a:rPr>
              <a:t>retrognathism</a:t>
            </a:r>
            <a:r>
              <a:rPr sz="2200" b="1">
                <a:solidFill>
                  <a:srgbClr val="66FF33"/>
                </a:solidFill>
                <a:latin typeface="Comic Sans MS" panose="030F0702030302020204" pitchFamily="66" charset="0"/>
              </a:rPr>
              <a:t> and </a:t>
            </a:r>
            <a:r>
              <a:rPr sz="2200" b="1" dirty="0" err="1">
                <a:solidFill>
                  <a:srgbClr val="66FF33"/>
                </a:solidFill>
                <a:latin typeface="Comic Sans MS" panose="030F0702030302020204" pitchFamily="66" charset="0"/>
              </a:rPr>
              <a:t>mandibular</a:t>
            </a:r>
            <a:r>
              <a:rPr sz="2200" b="1">
                <a:solidFill>
                  <a:srgbClr val="66FF33"/>
                </a:solidFill>
                <a:latin typeface="Comic Sans MS" panose="030F0702030302020204" pitchFamily="66" charset="0"/>
              </a:rPr>
              <a:t> </a:t>
            </a:r>
            <a:r>
              <a:rPr sz="2200" b="1" dirty="0" err="1">
                <a:solidFill>
                  <a:srgbClr val="66FF33"/>
                </a:solidFill>
                <a:latin typeface="Comic Sans MS" panose="030F0702030302020204" pitchFamily="66" charset="0"/>
              </a:rPr>
              <a:t>prognathism</a:t>
            </a:r>
            <a:r>
              <a:rPr sz="2200" b="1">
                <a:solidFill>
                  <a:srgbClr val="66FF33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7655" name="Straight Connector 27654"/>
          <p:cNvSpPr/>
          <p:nvPr/>
        </p:nvSpPr>
        <p:spPr>
          <a:xfrm flipH="1">
            <a:off x="4343400" y="3094038"/>
            <a:ext cx="1066800" cy="0"/>
          </a:xfrm>
          <a:prstGeom prst="line">
            <a:avLst/>
          </a:prstGeom>
          <a:ln w="9525" cap="flat" cmpd="sng">
            <a:solidFill>
              <a:srgbClr val="CCFFCC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7656" name="Straight Connector 27655"/>
          <p:cNvSpPr/>
          <p:nvPr/>
        </p:nvSpPr>
        <p:spPr>
          <a:xfrm flipH="1">
            <a:off x="4419600" y="5516563"/>
            <a:ext cx="1066800" cy="0"/>
          </a:xfrm>
          <a:prstGeom prst="line">
            <a:avLst/>
          </a:prstGeom>
          <a:ln w="9525" cap="flat" cmpd="sng">
            <a:solidFill>
              <a:srgbClr val="CCFFCC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7657" name="Straight Connector 27656"/>
          <p:cNvSpPr/>
          <p:nvPr/>
        </p:nvSpPr>
        <p:spPr>
          <a:xfrm flipH="1">
            <a:off x="4267200" y="990600"/>
            <a:ext cx="1066800" cy="0"/>
          </a:xfrm>
          <a:prstGeom prst="line">
            <a:avLst/>
          </a:prstGeom>
          <a:ln w="9525" cap="flat" cmpd="sng">
            <a:solidFill>
              <a:srgbClr val="CCFFCC"/>
            </a:solidFill>
            <a:prstDash val="solid"/>
            <a:headEnd type="triangle" w="med" len="med"/>
            <a:tailEnd type="none" w="med" len="med"/>
          </a:ln>
        </p:spPr>
      </p:sp>
      <p:pic>
        <p:nvPicPr>
          <p:cNvPr id="27658" name="Content Placeholder 27657" descr="17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638800" y="0"/>
            <a:ext cx="2181225" cy="2151063"/>
          </a:xfrm>
          <a:ln/>
        </p:spPr>
      </p:pic>
      <p:pic>
        <p:nvPicPr>
          <p:cNvPr id="27660" name="Content Placeholder 27659" descr="16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697538" y="2209800"/>
            <a:ext cx="2122487" cy="2209800"/>
          </a:xfrm>
          <a:ln/>
        </p:spPr>
      </p:pic>
      <p:pic>
        <p:nvPicPr>
          <p:cNvPr id="27663" name="Content Placeholder 27662" descr="15"/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5697538" y="4491038"/>
            <a:ext cx="2122487" cy="2209800"/>
          </a:xfrm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16387"/>
          <p:cNvSpPr txBox="1"/>
          <p:nvPr/>
        </p:nvSpPr>
        <p:spPr>
          <a:xfrm>
            <a:off x="228600" y="1066800"/>
            <a:ext cx="8534400" cy="3074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None/>
            </a:pPr>
            <a:r>
              <a:rPr sz="2800" b="1">
                <a:solidFill>
                  <a:srgbClr val="FFFF00"/>
                </a:solidFill>
                <a:latin typeface="Times New Roman" panose="02020603050405020304" pitchFamily="18" charset="0"/>
              </a:rPr>
              <a:t>Causes of anterior dental cross bite</a:t>
            </a:r>
            <a:r>
              <a:rPr sz="2800" b="1">
                <a:latin typeface="Times New Roman" panose="02020603050405020304" pitchFamily="18" charset="0"/>
              </a:rPr>
              <a:t> 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sz="2400">
                <a:solidFill>
                  <a:srgbClr val="CCFFCC"/>
                </a:solidFill>
                <a:latin typeface="Times New Roman" panose="02020603050405020304" pitchFamily="18" charset="0"/>
              </a:rPr>
              <a:t>Lingual  eruption path of maxillary anterior teeth.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sz="2400">
                <a:solidFill>
                  <a:srgbClr val="CCFFCC"/>
                </a:solidFill>
                <a:latin typeface="Times New Roman" panose="02020603050405020304" pitchFamily="18" charset="0"/>
              </a:rPr>
              <a:t>2.   Trauma to deciduous dentition in which there is displacement of tooth buds</a:t>
            </a:r>
          </a:p>
          <a:p>
            <a:pPr marL="457200" indent="-457200">
              <a:spcBef>
                <a:spcPct val="50000"/>
              </a:spcBef>
              <a:buAutoNum type="arabicPeriod" startAt="3"/>
            </a:pPr>
            <a:r>
              <a:rPr sz="2400">
                <a:solidFill>
                  <a:srgbClr val="CCFFCC"/>
                </a:solidFill>
                <a:latin typeface="Times New Roman" panose="02020603050405020304" pitchFamily="18" charset="0"/>
              </a:rPr>
              <a:t>Retained deciduous causing lingual eruption of permanent teeth.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sz="2400">
                <a:solidFill>
                  <a:srgbClr val="CCFFCC"/>
                </a:solidFill>
                <a:latin typeface="Times New Roman" panose="02020603050405020304" pitchFamily="18" charset="0"/>
              </a:rPr>
              <a:t>4.   Supernumerary teeth.</a:t>
            </a:r>
          </a:p>
        </p:txBody>
      </p:sp>
      <p:sp>
        <p:nvSpPr>
          <p:cNvPr id="16389" name="Text Box 16388"/>
          <p:cNvSpPr txBox="1"/>
          <p:nvPr/>
        </p:nvSpPr>
        <p:spPr>
          <a:xfrm>
            <a:off x="228600" y="304800"/>
            <a:ext cx="853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>
                <a:solidFill>
                  <a:srgbClr val="FF66CC"/>
                </a:solidFill>
                <a:latin typeface="Bookman Old Style" panose="02050604050505020204" pitchFamily="18" charset="0"/>
              </a:rPr>
              <a:t>Dental cross bite:</a:t>
            </a:r>
          </a:p>
        </p:txBody>
      </p:sp>
      <p:sp>
        <p:nvSpPr>
          <p:cNvPr id="16390" name="Text Box 16389"/>
          <p:cNvSpPr txBox="1"/>
          <p:nvPr/>
        </p:nvSpPr>
        <p:spPr>
          <a:xfrm>
            <a:off x="228600" y="4572000"/>
            <a:ext cx="8534400" cy="236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>
                <a:solidFill>
                  <a:srgbClr val="FF66CC"/>
                </a:solidFill>
                <a:latin typeface="Bookman Old Style" panose="02050604050505020204" pitchFamily="18" charset="0"/>
              </a:rPr>
              <a:t>Functional Cross bite:</a:t>
            </a:r>
          </a:p>
          <a:p>
            <a:pPr>
              <a:spcBef>
                <a:spcPct val="50000"/>
              </a:spcBef>
            </a:pPr>
            <a:r>
              <a:rPr sz="2400">
                <a:solidFill>
                  <a:srgbClr val="CCFFCC"/>
                </a:solidFill>
                <a:latin typeface="Times New Roman" panose="02020603050405020304" pitchFamily="18" charset="0"/>
              </a:rPr>
              <a:t>Habitual forward positioning of mandibl</a:t>
            </a:r>
            <a:r>
              <a:rPr lang="en-US" sz="2400">
                <a:solidFill>
                  <a:srgbClr val="CCFFCC"/>
                </a:solidFill>
                <a:latin typeface="Times New Roman" panose="02020603050405020304" pitchFamily="18" charset="0"/>
              </a:rPr>
              <a:t>e may lead to an anterior crossbite</a:t>
            </a:r>
            <a:r>
              <a:rPr sz="2400">
                <a:solidFill>
                  <a:srgbClr val="CCFFCC"/>
                </a:solidFill>
                <a:latin typeface="Times New Roman" panose="02020603050405020304" pitchFamily="18" charset="0"/>
              </a:rPr>
              <a:t> (pseudo class III)</a:t>
            </a:r>
            <a:r>
              <a:rPr lang="en-US" sz="2400">
                <a:solidFill>
                  <a:srgbClr val="CCFFCC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CC"/>
                </a:solidFill>
                <a:latin typeface="Times New Roman" panose="02020603050405020304" pitchFamily="18" charset="0"/>
              </a:rPr>
              <a:t>An acquired muscular reflex pattern during closure of mandible is involved in functional crossbite.</a:t>
            </a:r>
          </a:p>
        </p:txBody>
      </p:sp>
    </p:spTree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7411"/>
          <p:cNvSpPr txBox="1"/>
          <p:nvPr/>
        </p:nvSpPr>
        <p:spPr>
          <a:xfrm>
            <a:off x="228600" y="228600"/>
            <a:ext cx="8382000" cy="3262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None/>
            </a:pPr>
            <a:r>
              <a:rPr sz="2800" b="1">
                <a:solidFill>
                  <a:srgbClr val="FF66CC"/>
                </a:solidFill>
                <a:latin typeface="Garamond" panose="02020404030301010803" pitchFamily="18" charset="0"/>
              </a:rPr>
              <a:t>DIAGNOSIS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sz="2000" b="1">
                <a:solidFill>
                  <a:srgbClr val="FFFFCC"/>
                </a:solidFill>
                <a:latin typeface="Garamond" panose="02020404030301010803" pitchFamily="18" charset="0"/>
              </a:rPr>
              <a:t>History 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sz="2000" b="1">
                <a:solidFill>
                  <a:srgbClr val="FFFFCC"/>
                </a:solidFill>
                <a:latin typeface="Garamond" panose="02020404030301010803" pitchFamily="18" charset="0"/>
              </a:rPr>
              <a:t>Clinical Examination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sz="2000" b="1">
                <a:solidFill>
                  <a:srgbClr val="FFFFCC"/>
                </a:solidFill>
                <a:latin typeface="Garamond" panose="02020404030301010803" pitchFamily="18" charset="0"/>
              </a:rPr>
              <a:t>Study Models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sz="2000" b="1">
                <a:solidFill>
                  <a:srgbClr val="FFFFCC"/>
                </a:solidFill>
                <a:latin typeface="Garamond" panose="02020404030301010803" pitchFamily="18" charset="0"/>
              </a:rPr>
              <a:t>Radiograph</a:t>
            </a:r>
          </a:p>
          <a:p>
            <a:pPr marL="800100" lvl="1" indent="-342900">
              <a:spcBef>
                <a:spcPct val="50000"/>
              </a:spcBef>
              <a:buAutoNum type="arabicPeriod"/>
            </a:pPr>
            <a:r>
              <a:rPr sz="2000" b="1">
                <a:solidFill>
                  <a:srgbClr val="FFFFCC"/>
                </a:solidFill>
                <a:latin typeface="Garamond" panose="02020404030301010803" pitchFamily="18" charset="0"/>
              </a:rPr>
              <a:t>Lateral </a:t>
            </a:r>
            <a:r>
              <a:rPr sz="2000" b="1" dirty="0" err="1">
                <a:solidFill>
                  <a:srgbClr val="FFFFCC"/>
                </a:solidFill>
                <a:latin typeface="Garamond" panose="02020404030301010803" pitchFamily="18" charset="0"/>
              </a:rPr>
              <a:t>cephalogram</a:t>
            </a:r>
            <a:r>
              <a:rPr sz="2000" b="1">
                <a:solidFill>
                  <a:srgbClr val="FFFFCC"/>
                </a:solidFill>
                <a:latin typeface="Garamond" panose="02020404030301010803" pitchFamily="18" charset="0"/>
              </a:rPr>
              <a:t> (for anterior cross bite)</a:t>
            </a:r>
          </a:p>
          <a:p>
            <a:pPr marL="800100" lvl="1" indent="-342900">
              <a:spcBef>
                <a:spcPct val="50000"/>
              </a:spcBef>
              <a:buAutoNum type="arabicPeriod"/>
            </a:pPr>
            <a:r>
              <a:rPr sz="2000" b="1">
                <a:solidFill>
                  <a:srgbClr val="FFFFCC"/>
                </a:solidFill>
                <a:latin typeface="Garamond" panose="02020404030301010803" pitchFamily="18" charset="0"/>
              </a:rPr>
              <a:t>PA view of </a:t>
            </a:r>
            <a:r>
              <a:rPr sz="2000" b="1" dirty="0" err="1">
                <a:solidFill>
                  <a:srgbClr val="FFFFCC"/>
                </a:solidFill>
                <a:latin typeface="Garamond" panose="02020404030301010803" pitchFamily="18" charset="0"/>
              </a:rPr>
              <a:t>cephalogram</a:t>
            </a:r>
            <a:r>
              <a:rPr sz="2000" b="1">
                <a:solidFill>
                  <a:srgbClr val="FFFFCC"/>
                </a:solidFill>
                <a:latin typeface="Garamond" panose="02020404030301010803" pitchFamily="18" charset="0"/>
              </a:rPr>
              <a:t> (for posterior cross bite)</a:t>
            </a:r>
          </a:p>
        </p:txBody>
      </p:sp>
      <p:pic>
        <p:nvPicPr>
          <p:cNvPr id="17451" name="Content Placeholder 17450" descr="5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3581400"/>
            <a:ext cx="2166938" cy="3076575"/>
          </a:xfrm>
          <a:ln/>
        </p:spPr>
      </p:pic>
      <p:pic>
        <p:nvPicPr>
          <p:cNvPr id="17453" name="Content Placeholder 17452" descr="5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95600" y="3581400"/>
            <a:ext cx="2308225" cy="3048000"/>
          </a:xfrm>
          <a:ln/>
        </p:spPr>
      </p:pic>
      <p:sp>
        <p:nvSpPr>
          <p:cNvPr id="17456" name="Text Box 17455"/>
          <p:cNvSpPr txBox="1"/>
          <p:nvPr/>
        </p:nvSpPr>
        <p:spPr>
          <a:xfrm>
            <a:off x="5791200" y="6019800"/>
            <a:ext cx="3200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>
                <a:solidFill>
                  <a:srgbClr val="CCFFCC"/>
                </a:solidFill>
                <a:latin typeface="Times New Roman" panose="02020603050405020304" pitchFamily="18" charset="0"/>
              </a:rPr>
              <a:t>Patient with anterior skeletal cross bite (Lateral </a:t>
            </a:r>
            <a:r>
              <a:rPr dirty="0" err="1">
                <a:solidFill>
                  <a:srgbClr val="CCFFCC"/>
                </a:solidFill>
                <a:latin typeface="Times New Roman" panose="02020603050405020304" pitchFamily="18" charset="0"/>
              </a:rPr>
              <a:t>cephalogram</a:t>
            </a:r>
            <a:r>
              <a:rPr>
                <a:solidFill>
                  <a:srgbClr val="CCFF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7457" name="Straight Connector 17456"/>
          <p:cNvSpPr/>
          <p:nvPr/>
        </p:nvSpPr>
        <p:spPr>
          <a:xfrm flipH="1">
            <a:off x="5257800" y="6324600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28675"/>
          <p:cNvSpPr txBox="1"/>
          <p:nvPr/>
        </p:nvSpPr>
        <p:spPr>
          <a:xfrm>
            <a:off x="152400" y="381000"/>
            <a:ext cx="8382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000" b="1">
                <a:solidFill>
                  <a:srgbClr val="CC3300"/>
                </a:solidFill>
                <a:latin typeface="Garamond" panose="02020404030301010803" pitchFamily="18" charset="0"/>
              </a:rPr>
              <a:t>[A] MANAGEMENT OF ANTERIOR CROSSBITE</a:t>
            </a:r>
            <a:r>
              <a:rPr sz="2400" b="1">
                <a:latin typeface="Garamond" panose="02020404030301010803" pitchFamily="18" charset="0"/>
              </a:rPr>
              <a:t>  </a:t>
            </a:r>
          </a:p>
        </p:txBody>
      </p:sp>
      <p:sp>
        <p:nvSpPr>
          <p:cNvPr id="28677" name="Text Box 28676"/>
          <p:cNvSpPr txBox="1"/>
          <p:nvPr/>
        </p:nvSpPr>
        <p:spPr>
          <a:xfrm>
            <a:off x="2466975" y="2543175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>
                <a:solidFill>
                  <a:srgbClr val="99FF99"/>
                </a:solidFill>
                <a:latin typeface="Times New Roman" panose="02020603050405020304" pitchFamily="18" charset="0"/>
              </a:rPr>
              <a:t>In 4 stages </a:t>
            </a:r>
          </a:p>
        </p:txBody>
      </p:sp>
      <p:sp>
        <p:nvSpPr>
          <p:cNvPr id="28679" name="Straight Connector 28678"/>
          <p:cNvSpPr/>
          <p:nvPr/>
        </p:nvSpPr>
        <p:spPr>
          <a:xfrm>
            <a:off x="3800475" y="3076575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80" name="Text Box 28679"/>
          <p:cNvSpPr txBox="1"/>
          <p:nvPr/>
        </p:nvSpPr>
        <p:spPr>
          <a:xfrm>
            <a:off x="0" y="3914775"/>
            <a:ext cx="21336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>
                <a:solidFill>
                  <a:srgbClr val="FFFF99"/>
                </a:solidFill>
                <a:latin typeface="Times New Roman" panose="02020603050405020304" pitchFamily="18" charset="0"/>
              </a:rPr>
              <a:t>[I] In primary dentition</a:t>
            </a:r>
          </a:p>
        </p:txBody>
      </p:sp>
      <p:sp>
        <p:nvSpPr>
          <p:cNvPr id="28681" name="Straight Connector 28680"/>
          <p:cNvSpPr/>
          <p:nvPr/>
        </p:nvSpPr>
        <p:spPr>
          <a:xfrm>
            <a:off x="2778125" y="3473450"/>
            <a:ext cx="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2" name="Text Box 28681"/>
          <p:cNvSpPr txBox="1"/>
          <p:nvPr/>
        </p:nvSpPr>
        <p:spPr>
          <a:xfrm>
            <a:off x="1981200" y="3914775"/>
            <a:ext cx="19050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>
                <a:solidFill>
                  <a:srgbClr val="FFFF99"/>
                </a:solidFill>
                <a:latin typeface="Times New Roman" panose="02020603050405020304" pitchFamily="18" charset="0"/>
              </a:rPr>
              <a:t>[II] In mixed dentition</a:t>
            </a:r>
          </a:p>
        </p:txBody>
      </p:sp>
      <p:sp>
        <p:nvSpPr>
          <p:cNvPr id="28683" name="Text Box 28682"/>
          <p:cNvSpPr txBox="1"/>
          <p:nvPr/>
        </p:nvSpPr>
        <p:spPr>
          <a:xfrm>
            <a:off x="3757613" y="3914775"/>
            <a:ext cx="26670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>
                <a:solidFill>
                  <a:srgbClr val="FFFF99"/>
                </a:solidFill>
                <a:latin typeface="Times New Roman" panose="02020603050405020304" pitchFamily="18" charset="0"/>
              </a:rPr>
              <a:t>[III] In permanent dentition </a:t>
            </a:r>
          </a:p>
        </p:txBody>
      </p:sp>
      <p:sp>
        <p:nvSpPr>
          <p:cNvPr id="28684" name="Text Box 28683"/>
          <p:cNvSpPr txBox="1"/>
          <p:nvPr/>
        </p:nvSpPr>
        <p:spPr>
          <a:xfrm>
            <a:off x="6172200" y="3914775"/>
            <a:ext cx="2743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>
                <a:solidFill>
                  <a:srgbClr val="FFFF99"/>
                </a:solidFill>
                <a:latin typeface="Times New Roman" panose="02020603050405020304" pitchFamily="18" charset="0"/>
              </a:rPr>
              <a:t>[IV] In post permanent dentition </a:t>
            </a:r>
          </a:p>
        </p:txBody>
      </p:sp>
      <p:sp>
        <p:nvSpPr>
          <p:cNvPr id="28685" name="Straight Connector 28684"/>
          <p:cNvSpPr/>
          <p:nvPr/>
        </p:nvSpPr>
        <p:spPr>
          <a:xfrm>
            <a:off x="873125" y="3457575"/>
            <a:ext cx="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6" name="Straight Connector 28685"/>
          <p:cNvSpPr/>
          <p:nvPr/>
        </p:nvSpPr>
        <p:spPr>
          <a:xfrm>
            <a:off x="4911725" y="3457575"/>
            <a:ext cx="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7" name="Straight Connector 28686"/>
          <p:cNvSpPr/>
          <p:nvPr/>
        </p:nvSpPr>
        <p:spPr>
          <a:xfrm>
            <a:off x="7426325" y="3486150"/>
            <a:ext cx="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8" name="Straight Connector 28687"/>
          <p:cNvSpPr/>
          <p:nvPr/>
        </p:nvSpPr>
        <p:spPr>
          <a:xfrm>
            <a:off x="866775" y="3457575"/>
            <a:ext cx="6553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1458435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96644"/>
              </p:ext>
            </p:extLst>
          </p:nvPr>
        </p:nvGraphicFramePr>
        <p:xfrm>
          <a:off x="1953905" y="2645769"/>
          <a:ext cx="6096000" cy="256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CORE AREAS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DOMAIN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DEFINITION 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AFFECTIVE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NICE TO KNOW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ETIOLOGY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AFFECTIVE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NICE TO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CLASSIFICATION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COGNITIVE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MUST KNOW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CLINICAL FEATURES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COGNITIVE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NICE TO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DIAGNOSIS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COGNITIVE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817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MANAGEMENT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PSYCHOMOTOR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MUST KNOW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8832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6670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influencing treatment of anterior crossbite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Overbite</a:t>
            </a:r>
          </a:p>
          <a:p>
            <a:r>
              <a:rPr lang="en-US"/>
              <a:t>Space</a:t>
            </a:r>
          </a:p>
          <a:p>
            <a:r>
              <a:rPr lang="en-US"/>
              <a:t>Type of tooth movement</a:t>
            </a:r>
          </a:p>
          <a:p>
            <a:r>
              <a:rPr lang="en-US"/>
              <a:t>Maxillary incisor torque</a:t>
            </a:r>
          </a:p>
          <a:p>
            <a:r>
              <a:rPr lang="en-US"/>
              <a:t>Functional shift on closure of mandible</a:t>
            </a:r>
          </a:p>
          <a:p>
            <a:r>
              <a:rPr lang="en-US"/>
              <a:t>Number of teeth in crossbite</a:t>
            </a:r>
          </a:p>
        </p:txBody>
      </p:sp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19459"/>
          <p:cNvSpPr txBox="1"/>
          <p:nvPr/>
        </p:nvSpPr>
        <p:spPr>
          <a:xfrm>
            <a:off x="152400" y="381000"/>
            <a:ext cx="8763000" cy="5145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sz="2800" b="1">
                <a:solidFill>
                  <a:srgbClr val="FF6600"/>
                </a:solidFill>
                <a:latin typeface="Times New Roman" panose="02020603050405020304" pitchFamily="18" charset="0"/>
              </a:rPr>
              <a:t>[I] IN PRIMARY DENTITION: </a:t>
            </a:r>
          </a:p>
          <a:p>
            <a:pPr marL="342900" indent="-342900"/>
            <a:r>
              <a:rPr sz="2800">
                <a:solidFill>
                  <a:srgbClr val="FF6600"/>
                </a:solidFill>
                <a:latin typeface="Times New Roman" panose="02020603050405020304" pitchFamily="18" charset="0"/>
              </a:rPr>
              <a:t>     (Preventive orthodontic)</a:t>
            </a:r>
          </a:p>
          <a:p>
            <a:pPr marL="342900" indent="-342900"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sz="2400">
                <a:solidFill>
                  <a:srgbClr val="FFFF99"/>
                </a:solidFill>
                <a:latin typeface="Times New Roman" panose="02020603050405020304" pitchFamily="18" charset="0"/>
              </a:rPr>
              <a:t>Elimination of the factors that may lead to the anterior cross bite </a:t>
            </a:r>
          </a:p>
          <a:p>
            <a:pPr marL="342900" indent="-342900">
              <a:spcBef>
                <a:spcPct val="50000"/>
              </a:spcBef>
            </a:pPr>
            <a:endParaRPr sz="24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sz="2400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Eg</a:t>
            </a:r>
            <a:r>
              <a:rPr sz="2400">
                <a:solidFill>
                  <a:srgbClr val="FFFF99"/>
                </a:solidFill>
                <a:latin typeface="Times New Roman" panose="02020603050405020304" pitchFamily="18" charset="0"/>
              </a:rPr>
              <a:t> – 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400">
                <a:solidFill>
                  <a:srgbClr val="FFFF99"/>
                </a:solidFill>
                <a:latin typeface="Times New Roman" panose="02020603050405020304" pitchFamily="18" charset="0"/>
              </a:rPr>
              <a:t>Removal of </a:t>
            </a:r>
            <a:r>
              <a:rPr sz="2400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occlusal</a:t>
            </a:r>
            <a:r>
              <a:rPr sz="240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prematurities</a:t>
            </a:r>
            <a:r>
              <a:rPr sz="240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400">
                <a:solidFill>
                  <a:srgbClr val="FFFF99"/>
                </a:solidFill>
                <a:latin typeface="Times New Roman" panose="02020603050405020304" pitchFamily="18" charset="0"/>
              </a:rPr>
              <a:t>Extraction of supernumerary tooth before they cause displacement of other tooth.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400">
                <a:solidFill>
                  <a:srgbClr val="FFFF99"/>
                </a:solidFill>
                <a:latin typeface="Times New Roman" panose="02020603050405020304" pitchFamily="18" charset="0"/>
              </a:rPr>
              <a:t>Habit breaking appliance.</a:t>
            </a:r>
          </a:p>
        </p:txBody>
      </p:sp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29700"/>
          <p:cNvSpPr txBox="1"/>
          <p:nvPr/>
        </p:nvSpPr>
        <p:spPr>
          <a:xfrm>
            <a:off x="304800" y="457200"/>
            <a:ext cx="8610600" cy="524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71475" indent="-371475">
              <a:spcBef>
                <a:spcPct val="50000"/>
              </a:spcBef>
              <a:buNone/>
            </a:pPr>
            <a:r>
              <a:rPr sz="2800" b="1">
                <a:solidFill>
                  <a:srgbClr val="CC3300"/>
                </a:solidFill>
                <a:latin typeface="Times New Roman" panose="02020603050405020304" pitchFamily="18" charset="0"/>
              </a:rPr>
              <a:t>[II] IN MIXED DENTITION:</a:t>
            </a:r>
          </a:p>
          <a:p>
            <a:pPr marL="371475" indent="-371475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Interceptive orthodontics</a:t>
            </a:r>
          </a:p>
          <a:p>
            <a:pPr marL="371475" indent="-371475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	(In pre-adolescent age group)</a:t>
            </a:r>
          </a:p>
          <a:p>
            <a:pPr marL="371475" indent="-371475">
              <a:spcBef>
                <a:spcPct val="50000"/>
              </a:spcBef>
              <a:buNone/>
            </a:pPr>
            <a:endParaRPr sz="20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 marL="371475" indent="-371475" algn="ctr">
              <a:spcBef>
                <a:spcPct val="50000"/>
              </a:spcBef>
              <a:buNone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Anterior cross bite should be treated at an early stage.</a:t>
            </a:r>
          </a:p>
          <a:p>
            <a:pPr marL="371475" indent="-371475">
              <a:spcBef>
                <a:spcPct val="50000"/>
              </a:spcBef>
              <a:buNone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					Because</a:t>
            </a:r>
          </a:p>
          <a:p>
            <a:pPr marL="371475" indent="-371475">
              <a:spcBef>
                <a:spcPct val="50000"/>
              </a:spcBef>
              <a:buAutoNum type="romanLcParenBoth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If a cross bite present in the deciduous dentition, it may manifest in the mixed &amp; permanent dentition as well.</a:t>
            </a:r>
          </a:p>
          <a:p>
            <a:pPr marL="371475" indent="-371475">
              <a:spcBef>
                <a:spcPct val="50000"/>
              </a:spcBef>
              <a:buAutoNum type="romanLcParenBoth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If a simple anterior cross bite is not treated in early stage  </a:t>
            </a:r>
          </a:p>
          <a:p>
            <a:pPr marL="371475" indent="-371475">
              <a:spcBef>
                <a:spcPct val="50000"/>
              </a:spcBef>
              <a:buAutoNum type="romanLcParenBoth"/>
            </a:pPr>
            <a:endParaRPr sz="20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 marL="371475" indent="-371475">
              <a:spcBef>
                <a:spcPct val="50000"/>
              </a:spcBef>
              <a:buNone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	It may progress into skeleton malocclusion that later need complicated orthodontic treatment or surgical treatment.</a:t>
            </a:r>
          </a:p>
        </p:txBody>
      </p:sp>
      <p:sp>
        <p:nvSpPr>
          <p:cNvPr id="29702" name="Straight Connector 29701"/>
          <p:cNvSpPr/>
          <p:nvPr/>
        </p:nvSpPr>
        <p:spPr>
          <a:xfrm>
            <a:off x="3800475" y="2801938"/>
            <a:ext cx="0" cy="533400"/>
          </a:xfrm>
          <a:prstGeom prst="line">
            <a:avLst/>
          </a:prstGeom>
          <a:ln w="9525" cap="flat" cmpd="sng">
            <a:solidFill>
              <a:srgbClr val="FFFF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03" name="Straight Connector 29702"/>
          <p:cNvSpPr/>
          <p:nvPr/>
        </p:nvSpPr>
        <p:spPr>
          <a:xfrm>
            <a:off x="3794125" y="4500563"/>
            <a:ext cx="0" cy="533400"/>
          </a:xfrm>
          <a:prstGeom prst="line">
            <a:avLst/>
          </a:prstGeom>
          <a:ln w="9525" cap="flat" cmpd="sng">
            <a:solidFill>
              <a:srgbClr val="FFFFCC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30723"/>
          <p:cNvSpPr txBox="1"/>
          <p:nvPr/>
        </p:nvSpPr>
        <p:spPr>
          <a:xfrm>
            <a:off x="457200" y="409575"/>
            <a:ext cx="4648200" cy="478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7980" indent="-287655" defTabSz="914400">
              <a:spcBef>
                <a:spcPct val="50000"/>
              </a:spcBef>
              <a:tabLst>
                <a:tab pos="122555" algn="l"/>
              </a:tabLst>
            </a:pPr>
            <a:r>
              <a:rPr sz="2800" b="1">
                <a:solidFill>
                  <a:srgbClr val="FF66FF"/>
                </a:solidFill>
                <a:latin typeface="Times New Roman" panose="02020603050405020304" pitchFamily="18" charset="0"/>
              </a:rPr>
              <a:t>(1) Use of tongue blade</a:t>
            </a:r>
            <a:r>
              <a:rPr sz="2000" b="1">
                <a:latin typeface="Times New Roman" panose="02020603050405020304" pitchFamily="18" charset="0"/>
              </a:rPr>
              <a:t> </a:t>
            </a:r>
          </a:p>
          <a:p>
            <a:pPr marL="347980" indent="-287655" defTabSz="914400">
              <a:spcBef>
                <a:spcPct val="50000"/>
              </a:spcBef>
              <a:tabLst>
                <a:tab pos="122555" algn="l"/>
              </a:tabLst>
            </a:pPr>
            <a:r>
              <a:rPr sz="2000" b="1">
                <a:solidFill>
                  <a:srgbClr val="99FF99"/>
                </a:solidFill>
                <a:latin typeface="Times New Roman" panose="02020603050405020304" pitchFamily="18" charset="0"/>
              </a:rPr>
              <a:t>Indications</a:t>
            </a:r>
            <a:r>
              <a:rPr sz="2000" b="1">
                <a:latin typeface="Times New Roman" panose="02020603050405020304" pitchFamily="18" charset="0"/>
              </a:rPr>
              <a:t> </a:t>
            </a:r>
          </a:p>
          <a:p>
            <a:pPr marL="347980" indent="-287655" algn="just" defTabSz="914400">
              <a:spcBef>
                <a:spcPct val="50000"/>
              </a:spcBef>
              <a:buFont typeface="Wingdings" panose="05000000000000000000" pitchFamily="2" charset="2"/>
              <a:buChar char="Ø"/>
              <a:tabLst>
                <a:tab pos="122555" algn="l"/>
              </a:tabLst>
            </a:pPr>
            <a:r>
              <a:rPr sz="2000">
                <a:solidFill>
                  <a:srgbClr val="FFFFCC"/>
                </a:solidFill>
                <a:latin typeface="Times New Roman" panose="02020603050405020304" pitchFamily="18" charset="0"/>
              </a:rPr>
              <a:t>Used when a cross bite is seen at the time the permanent teeth are making an appearance in the oral cavity.   </a:t>
            </a:r>
          </a:p>
          <a:p>
            <a:pPr marL="347980" indent="-287655" algn="just" defTabSz="914400">
              <a:spcBef>
                <a:spcPct val="50000"/>
              </a:spcBef>
              <a:buFont typeface="Wingdings" panose="05000000000000000000" pitchFamily="2" charset="2"/>
              <a:buChar char="Ø"/>
              <a:tabLst>
                <a:tab pos="122555" algn="l"/>
              </a:tabLst>
            </a:pPr>
            <a:r>
              <a:rPr sz="2000">
                <a:solidFill>
                  <a:srgbClr val="FFFFCC"/>
                </a:solidFill>
                <a:latin typeface="Times New Roman" panose="02020603050405020304" pitchFamily="18" charset="0"/>
              </a:rPr>
              <a:t>It is placed inside the mouth contacting the palatal aspect of the maxillary teeth.</a:t>
            </a:r>
          </a:p>
          <a:p>
            <a:pPr marL="347980" indent="-287655" defTabSz="914400">
              <a:spcBef>
                <a:spcPct val="100000"/>
              </a:spcBef>
              <a:tabLst>
                <a:tab pos="122555" algn="l"/>
              </a:tabLst>
            </a:pPr>
            <a:r>
              <a:rPr sz="2000">
                <a:solidFill>
                  <a:srgbClr val="FFFFCC"/>
                </a:solidFill>
                <a:latin typeface="Times New Roman" panose="02020603050405020304" pitchFamily="18" charset="0"/>
              </a:rPr>
              <a:t>    Upon slight closure of jaw the opposing side of the stick come in contact with the labial aspect of the opposing </a:t>
            </a:r>
            <a:r>
              <a:rPr sz="2000" dirty="0" err="1">
                <a:solidFill>
                  <a:srgbClr val="FFFFCC"/>
                </a:solidFill>
                <a:latin typeface="Times New Roman" panose="02020603050405020304" pitchFamily="18" charset="0"/>
              </a:rPr>
              <a:t>mandibular</a:t>
            </a:r>
            <a:r>
              <a:rPr sz="2000">
                <a:solidFill>
                  <a:srgbClr val="FFFFCC"/>
                </a:solidFill>
                <a:latin typeface="Times New Roman" panose="02020603050405020304" pitchFamily="18" charset="0"/>
              </a:rPr>
              <a:t> tooth acts as a fulcrum.</a:t>
            </a:r>
          </a:p>
          <a:p>
            <a:pPr marL="347980" indent="-287655" algn="just" defTabSz="914400">
              <a:spcBef>
                <a:spcPct val="50000"/>
              </a:spcBef>
              <a:tabLst>
                <a:tab pos="122555" algn="l"/>
              </a:tabLst>
            </a:pPr>
            <a:endParaRPr sz="2000">
              <a:latin typeface="Times New Roman" panose="02020603050405020304" pitchFamily="18" charset="0"/>
            </a:endParaRPr>
          </a:p>
        </p:txBody>
      </p:sp>
      <p:sp>
        <p:nvSpPr>
          <p:cNvPr id="30725" name="Straight Connector 30724"/>
          <p:cNvSpPr/>
          <p:nvPr/>
        </p:nvSpPr>
        <p:spPr>
          <a:xfrm>
            <a:off x="2133600" y="3148013"/>
            <a:ext cx="0" cy="228600"/>
          </a:xfrm>
          <a:prstGeom prst="line">
            <a:avLst/>
          </a:prstGeom>
          <a:ln w="9525" cap="flat" cmpd="sng">
            <a:solidFill>
              <a:srgbClr val="FFFF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27" name="Straight Connector 30726"/>
          <p:cNvSpPr/>
          <p:nvPr/>
        </p:nvSpPr>
        <p:spPr>
          <a:xfrm>
            <a:off x="2133600" y="4676775"/>
            <a:ext cx="0" cy="304800"/>
          </a:xfrm>
          <a:prstGeom prst="line">
            <a:avLst/>
          </a:prstGeom>
          <a:ln w="9525" cap="flat" cmpd="sng">
            <a:solidFill>
              <a:srgbClr val="FFFFCC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30728" name="Content Placeholder 30727" descr="2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57800" y="3152775"/>
            <a:ext cx="2819400" cy="2714625"/>
          </a:xfrm>
          <a:ln/>
        </p:spPr>
      </p:pic>
      <p:pic>
        <p:nvPicPr>
          <p:cNvPr id="30730" name="Content Placeholder 30729" descr="2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800" y="942975"/>
            <a:ext cx="3392488" cy="1992313"/>
          </a:xfrm>
          <a:ln/>
        </p:spPr>
      </p:pic>
      <p:sp>
        <p:nvSpPr>
          <p:cNvPr id="30733" name="Text Box 30732"/>
          <p:cNvSpPr txBox="1"/>
          <p:nvPr/>
        </p:nvSpPr>
        <p:spPr>
          <a:xfrm>
            <a:off x="381000" y="5057775"/>
            <a:ext cx="4114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51155" indent="-351155" algn="ctr">
              <a:spcBef>
                <a:spcPct val="50000"/>
              </a:spcBef>
            </a:pPr>
            <a:r>
              <a:rPr sz="2000">
                <a:solidFill>
                  <a:srgbClr val="FFFFCC"/>
                </a:solidFill>
                <a:latin typeface="Times New Roman" panose="02020603050405020304" pitchFamily="18" charset="0"/>
              </a:rPr>
              <a:t>This is continued for 1-2 hours for about 2 weeks.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31748"/>
          <p:cNvSpPr txBox="1"/>
          <p:nvPr/>
        </p:nvSpPr>
        <p:spPr>
          <a:xfrm>
            <a:off x="228600" y="3108325"/>
            <a:ext cx="4953000" cy="2497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</a:pPr>
            <a:r>
              <a:rPr sz="2400" b="1">
                <a:solidFill>
                  <a:srgbClr val="99FF99"/>
                </a:solidFill>
                <a:latin typeface="Times New Roman" panose="02020603050405020304" pitchFamily="18" charset="0"/>
              </a:rPr>
              <a:t>Indications</a:t>
            </a:r>
          </a:p>
          <a:p>
            <a:pPr marL="231775" indent="-231775" algn="just">
              <a:spcBef>
                <a:spcPct val="50000"/>
              </a:spcBef>
            </a:pPr>
            <a:r>
              <a:rPr sz="2400">
                <a:solidFill>
                  <a:srgbClr val="FFFF99"/>
                </a:solidFill>
                <a:latin typeface="Times New Roman" panose="02020603050405020304" pitchFamily="18" charset="0"/>
              </a:rPr>
              <a:t>- Used only in those cases where the cross bite is due to a </a:t>
            </a:r>
            <a:r>
              <a:rPr sz="2400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palataly</a:t>
            </a:r>
            <a:r>
              <a:rPr sz="2400">
                <a:solidFill>
                  <a:srgbClr val="FFFF99"/>
                </a:solidFill>
                <a:latin typeface="Times New Roman" panose="02020603050405020304" pitchFamily="18" charset="0"/>
              </a:rPr>
              <a:t> placed max incisors.</a:t>
            </a:r>
          </a:p>
          <a:p>
            <a:pPr marL="231775" indent="-231775" algn="just">
              <a:spcBef>
                <a:spcPct val="50000"/>
              </a:spcBef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   (Constructed at 45</a:t>
            </a:r>
            <a:r>
              <a:rPr sz="2000" baseline="30000">
                <a:solidFill>
                  <a:srgbClr val="FFFF99"/>
                </a:solidFill>
                <a:latin typeface="Times New Roman" panose="02020603050405020304" pitchFamily="18" charset="0"/>
              </a:rPr>
              <a:t>0</a:t>
            </a: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 angulations on the lower anterior teeth by acrylic or cast metal). </a:t>
            </a:r>
          </a:p>
        </p:txBody>
      </p:sp>
      <p:pic>
        <p:nvPicPr>
          <p:cNvPr id="31750" name="Content Placeholder 31749" descr="2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050" y="4552950"/>
            <a:ext cx="1941513" cy="2133600"/>
          </a:xfrm>
          <a:ln/>
        </p:spPr>
      </p:pic>
      <p:pic>
        <p:nvPicPr>
          <p:cNvPr id="31752" name="Content Placeholder 31751" descr="2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8800" y="2667000"/>
            <a:ext cx="3016250" cy="1855788"/>
          </a:xfrm>
          <a:ln/>
        </p:spPr>
      </p:pic>
      <p:sp>
        <p:nvSpPr>
          <p:cNvPr id="31755" name="Text Box 31754"/>
          <p:cNvSpPr txBox="1"/>
          <p:nvPr/>
        </p:nvSpPr>
        <p:spPr>
          <a:xfrm>
            <a:off x="228600" y="152400"/>
            <a:ext cx="8153400" cy="1844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7980" indent="-347980">
              <a:spcBef>
                <a:spcPct val="25000"/>
              </a:spcBef>
            </a:pPr>
            <a:r>
              <a:rPr sz="2000" b="1">
                <a:solidFill>
                  <a:srgbClr val="99FF99"/>
                </a:solidFill>
                <a:latin typeface="Times New Roman" panose="02020603050405020304" pitchFamily="18" charset="0"/>
              </a:rPr>
              <a:t>Drawbacks of using tongue blade</a:t>
            </a:r>
          </a:p>
          <a:p>
            <a:pPr marL="347980" indent="-347980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Only effective till the clinical crown not completely erupted in the oral cavity.</a:t>
            </a:r>
          </a:p>
          <a:p>
            <a:pPr marL="347980" indent="-347980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Used only if sufficient space is available for the correction.</a:t>
            </a:r>
          </a:p>
          <a:p>
            <a:pPr marL="347980" indent="-347980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Patients cooperation is required.</a:t>
            </a:r>
          </a:p>
        </p:txBody>
      </p:sp>
      <p:sp>
        <p:nvSpPr>
          <p:cNvPr id="31756" name="Text Box 31755"/>
          <p:cNvSpPr txBox="1"/>
          <p:nvPr/>
        </p:nvSpPr>
        <p:spPr>
          <a:xfrm>
            <a:off x="304800" y="2081213"/>
            <a:ext cx="8458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>
                <a:solidFill>
                  <a:srgbClr val="FF66FF"/>
                </a:solidFill>
                <a:latin typeface="Times New Roman" panose="02020603050405020304" pitchFamily="18" charset="0"/>
              </a:rPr>
              <a:t>(2) </a:t>
            </a:r>
            <a:r>
              <a:rPr sz="2800" b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Catlan’s</a:t>
            </a:r>
            <a:r>
              <a:rPr sz="2800" b="1">
                <a:solidFill>
                  <a:srgbClr val="FF66FF"/>
                </a:solidFill>
                <a:latin typeface="Times New Roman" panose="02020603050405020304" pitchFamily="18" charset="0"/>
              </a:rPr>
              <a:t> appliance or lower anterior inclined plane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32771"/>
          <p:cNvSpPr txBox="1"/>
          <p:nvPr/>
        </p:nvSpPr>
        <p:spPr>
          <a:xfrm>
            <a:off x="381000" y="381000"/>
            <a:ext cx="8382000" cy="582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None/>
            </a:pPr>
            <a:r>
              <a:rPr sz="2400" b="1">
                <a:solidFill>
                  <a:srgbClr val="99FF99"/>
                </a:solidFill>
                <a:latin typeface="Times New Roman" panose="02020603050405020304" pitchFamily="18" charset="0"/>
              </a:rPr>
              <a:t>Disadvantages of </a:t>
            </a:r>
            <a:r>
              <a:rPr sz="2400" b="1" dirty="0" err="1">
                <a:solidFill>
                  <a:srgbClr val="99FF99"/>
                </a:solidFill>
                <a:latin typeface="Times New Roman" panose="02020603050405020304" pitchFamily="18" charset="0"/>
              </a:rPr>
              <a:t>Catlan’s</a:t>
            </a:r>
            <a:r>
              <a:rPr sz="2400" b="1">
                <a:solidFill>
                  <a:srgbClr val="99FF99"/>
                </a:solidFill>
                <a:latin typeface="Times New Roman" panose="02020603050405020304" pitchFamily="18" charset="0"/>
              </a:rPr>
              <a:t> Appliance</a:t>
            </a:r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b="1">
                <a:solidFill>
                  <a:srgbClr val="FFFF99"/>
                </a:solidFill>
                <a:latin typeface="Times New Roman" panose="02020603050405020304" pitchFamily="18" charset="0"/>
              </a:rPr>
              <a:t>Difficulty in speech &amp; chewing</a:t>
            </a:r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b="1">
                <a:solidFill>
                  <a:srgbClr val="FFFF99"/>
                </a:solidFill>
                <a:latin typeface="Times New Roman" panose="02020603050405020304" pitchFamily="18" charset="0"/>
              </a:rPr>
              <a:t>Patient cooperation required </a:t>
            </a:r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b="1">
                <a:solidFill>
                  <a:srgbClr val="FFFF99"/>
                </a:solidFill>
                <a:latin typeface="Times New Roman" panose="02020603050405020304" pitchFamily="18" charset="0"/>
              </a:rPr>
              <a:t>Require frequent </a:t>
            </a:r>
            <a:r>
              <a:rPr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recementation</a:t>
            </a:r>
            <a:endParaRPr b="1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Catlance</a:t>
            </a:r>
            <a:r>
              <a:rPr b="1">
                <a:solidFill>
                  <a:srgbClr val="FFFF99"/>
                </a:solidFill>
                <a:latin typeface="Times New Roman" panose="02020603050405020304" pitchFamily="18" charset="0"/>
              </a:rPr>
              <a:t> appliance also as a anterior bite plane </a:t>
            </a:r>
          </a:p>
          <a:p>
            <a:pPr marL="342900" indent="-342900">
              <a:spcBef>
                <a:spcPct val="50000"/>
              </a:spcBef>
              <a:buAutoNum type="arabicParenR"/>
            </a:pPr>
            <a:endParaRPr b="1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b="1">
                <a:solidFill>
                  <a:srgbClr val="FFFF99"/>
                </a:solidFill>
                <a:latin typeface="Times New Roman" panose="02020603050405020304" pitchFamily="18" charset="0"/>
              </a:rPr>
              <a:t>	Prevent the posterior teeth from coming into contact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b="1">
                <a:solidFill>
                  <a:srgbClr val="FFFF99"/>
                </a:solidFill>
                <a:latin typeface="Times New Roman" panose="02020603050405020304" pitchFamily="18" charset="0"/>
              </a:rPr>
              <a:t>		         If prolonged use 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b="1">
                <a:solidFill>
                  <a:srgbClr val="FFFF99"/>
                </a:solidFill>
                <a:latin typeface="Times New Roman" panose="02020603050405020304" pitchFamily="18" charset="0"/>
              </a:rPr>
              <a:t>	Supra eruption of posterior teeth </a:t>
            </a:r>
          </a:p>
          <a:p>
            <a:pPr marL="342900" indent="-342900">
              <a:spcBef>
                <a:spcPct val="50000"/>
              </a:spcBef>
              <a:buNone/>
            </a:pPr>
            <a:endParaRPr b="1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b="1">
                <a:solidFill>
                  <a:srgbClr val="FFFF99"/>
                </a:solidFill>
                <a:latin typeface="Times New Roman" panose="02020603050405020304" pitchFamily="18" charset="0"/>
              </a:rPr>
              <a:t>	Anterior open bite   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b="1">
                <a:solidFill>
                  <a:srgbClr val="FFFF99"/>
                </a:solidFill>
                <a:latin typeface="Times New Roman" panose="02020603050405020304" pitchFamily="18" charset="0"/>
              </a:rPr>
              <a:t>5)  Can not be given if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b="1">
                <a:solidFill>
                  <a:srgbClr val="FFFF99"/>
                </a:solidFill>
                <a:latin typeface="Times New Roman" panose="02020603050405020304" pitchFamily="18" charset="0"/>
              </a:rPr>
              <a:t>	</a:t>
            </a:r>
            <a:r>
              <a:rPr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Mandibular</a:t>
            </a:r>
            <a:r>
              <a:rPr b="1">
                <a:solidFill>
                  <a:srgbClr val="FFFF99"/>
                </a:solidFill>
                <a:latin typeface="Times New Roman" panose="02020603050405020304" pitchFamily="18" charset="0"/>
              </a:rPr>
              <a:t> incisors are </a:t>
            </a:r>
            <a:r>
              <a:rPr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malaligned</a:t>
            </a:r>
            <a:endParaRPr b="1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b="1">
                <a:solidFill>
                  <a:srgbClr val="FFFF99"/>
                </a:solidFill>
                <a:latin typeface="Times New Roman" panose="02020603050405020304" pitchFamily="18" charset="0"/>
              </a:rPr>
              <a:t>	</a:t>
            </a:r>
            <a:r>
              <a:rPr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Mandibular</a:t>
            </a:r>
            <a:r>
              <a:rPr b="1">
                <a:solidFill>
                  <a:srgbClr val="FFFF99"/>
                </a:solidFill>
                <a:latin typeface="Times New Roman" panose="02020603050405020304" pitchFamily="18" charset="0"/>
              </a:rPr>
              <a:t> incisors are </a:t>
            </a:r>
            <a:r>
              <a:rPr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periodontally</a:t>
            </a:r>
            <a:r>
              <a:rPr b="1">
                <a:solidFill>
                  <a:srgbClr val="FFFF99"/>
                </a:solidFill>
                <a:latin typeface="Times New Roman" panose="02020603050405020304" pitchFamily="18" charset="0"/>
              </a:rPr>
              <a:t> compromised</a:t>
            </a:r>
          </a:p>
        </p:txBody>
      </p:sp>
      <p:sp>
        <p:nvSpPr>
          <p:cNvPr id="32773" name="Straight Connector 32772"/>
          <p:cNvSpPr/>
          <p:nvPr/>
        </p:nvSpPr>
        <p:spPr>
          <a:xfrm>
            <a:off x="1628775" y="2547938"/>
            <a:ext cx="0" cy="457200"/>
          </a:xfrm>
          <a:prstGeom prst="line">
            <a:avLst/>
          </a:prstGeom>
          <a:ln w="9525" cap="flat" cmpd="sng">
            <a:solidFill>
              <a:srgbClr val="FFFF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774" name="Straight Connector 32773"/>
          <p:cNvSpPr/>
          <p:nvPr/>
        </p:nvSpPr>
        <p:spPr>
          <a:xfrm>
            <a:off x="1614488" y="3362325"/>
            <a:ext cx="0" cy="457200"/>
          </a:xfrm>
          <a:prstGeom prst="line">
            <a:avLst/>
          </a:prstGeom>
          <a:ln w="9525" cap="flat" cmpd="sng">
            <a:solidFill>
              <a:srgbClr val="FFFF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775" name="Straight Connector 32774"/>
          <p:cNvSpPr/>
          <p:nvPr/>
        </p:nvSpPr>
        <p:spPr>
          <a:xfrm>
            <a:off x="1600200" y="4224338"/>
            <a:ext cx="0" cy="457200"/>
          </a:xfrm>
          <a:prstGeom prst="line">
            <a:avLst/>
          </a:prstGeom>
          <a:ln w="9525" cap="flat" cmpd="sng">
            <a:solidFill>
              <a:srgbClr val="FFFFCC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42337"/>
          <p:cNvSpPr txBox="1"/>
          <p:nvPr/>
        </p:nvSpPr>
        <p:spPr>
          <a:xfrm>
            <a:off x="304800" y="1066800"/>
            <a:ext cx="4495800" cy="410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rgbClr val="99FF99"/>
                </a:solidFill>
                <a:latin typeface="Times New Roman" panose="02020603050405020304" pitchFamily="18" charset="0"/>
              </a:rPr>
              <a:t>Indication </a:t>
            </a:r>
          </a:p>
          <a:p>
            <a:pPr>
              <a:spcBef>
                <a:spcPct val="50000"/>
              </a:spcBef>
            </a:pPr>
            <a:r>
              <a:rPr sz="2400">
                <a:solidFill>
                  <a:srgbClr val="FFFF99"/>
                </a:solidFill>
                <a:latin typeface="Times New Roman" panose="02020603050405020304" pitchFamily="18" charset="0"/>
              </a:rPr>
              <a:t>Used when anterior cross bite involving 1 or 2 max. anterior teeth.</a:t>
            </a:r>
          </a:p>
          <a:p>
            <a:pPr>
              <a:spcBef>
                <a:spcPct val="50000"/>
              </a:spcBef>
            </a:pP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b="1">
                <a:solidFill>
                  <a:srgbClr val="99FF99"/>
                </a:solidFill>
                <a:latin typeface="Times New Roman" panose="02020603050405020304" pitchFamily="18" charset="0"/>
              </a:rPr>
              <a:t>Disadvantage </a:t>
            </a:r>
          </a:p>
          <a:p>
            <a:pPr>
              <a:spcBef>
                <a:spcPct val="50000"/>
              </a:spcBef>
            </a:pPr>
            <a:r>
              <a:rPr sz="2400">
                <a:solidFill>
                  <a:srgbClr val="FFFF99"/>
                </a:solidFill>
                <a:latin typeface="Times New Roman" panose="02020603050405020304" pitchFamily="18" charset="0"/>
              </a:rPr>
              <a:t>Effective only when there is enough space for aligning the teeth. </a:t>
            </a:r>
          </a:p>
        </p:txBody>
      </p:sp>
      <p:sp>
        <p:nvSpPr>
          <p:cNvPr id="142339" name="Text Box 142338"/>
          <p:cNvSpPr txBox="1"/>
          <p:nvPr/>
        </p:nvSpPr>
        <p:spPr>
          <a:xfrm>
            <a:off x="381000" y="228600"/>
            <a:ext cx="838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>
                <a:solidFill>
                  <a:srgbClr val="FF66FF"/>
                </a:solidFill>
                <a:latin typeface="Times New Roman" panose="02020603050405020304" pitchFamily="18" charset="0"/>
              </a:rPr>
              <a:t>[3] Double cantilever spring / z-spring</a:t>
            </a:r>
          </a:p>
        </p:txBody>
      </p:sp>
      <p:pic>
        <p:nvPicPr>
          <p:cNvPr id="142340" name="Content Placeholder 142339" descr="2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57863" y="914400"/>
            <a:ext cx="2395537" cy="1585913"/>
          </a:xfrm>
          <a:ln/>
        </p:spPr>
      </p:pic>
      <p:pic>
        <p:nvPicPr>
          <p:cNvPr id="142341" name="Picture 142340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738" y="4800600"/>
            <a:ext cx="2362200" cy="1585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342" name="Picture 142341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738" y="2895600"/>
            <a:ext cx="2362200" cy="1458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2343" name="Text Box 142342"/>
          <p:cNvSpPr txBox="1"/>
          <p:nvPr/>
        </p:nvSpPr>
        <p:spPr>
          <a:xfrm>
            <a:off x="6192838" y="24384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solidFill>
                  <a:srgbClr val="FFFF99"/>
                </a:solidFill>
                <a:latin typeface="Times New Roman" panose="02020603050405020304" pitchFamily="18" charset="0"/>
              </a:rPr>
              <a:t>Pre-treatment</a:t>
            </a:r>
          </a:p>
        </p:txBody>
      </p:sp>
      <p:sp>
        <p:nvSpPr>
          <p:cNvPr id="142344" name="Text Box 142343"/>
          <p:cNvSpPr txBox="1"/>
          <p:nvPr/>
        </p:nvSpPr>
        <p:spPr>
          <a:xfrm>
            <a:off x="6030913" y="4343400"/>
            <a:ext cx="184943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solidFill>
                  <a:srgbClr val="FFFF99"/>
                </a:solidFill>
                <a:latin typeface="Times New Roman" panose="02020603050405020304" pitchFamily="18" charset="0"/>
              </a:rPr>
              <a:t>During treatment</a:t>
            </a:r>
          </a:p>
        </p:txBody>
      </p:sp>
      <p:sp>
        <p:nvSpPr>
          <p:cNvPr id="142345" name="Text Box 142344"/>
          <p:cNvSpPr txBox="1"/>
          <p:nvPr/>
        </p:nvSpPr>
        <p:spPr>
          <a:xfrm>
            <a:off x="6194425" y="6415088"/>
            <a:ext cx="1524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solidFill>
                  <a:srgbClr val="FFFF99"/>
                </a:solidFill>
                <a:latin typeface="Times New Roman" panose="02020603050405020304" pitchFamily="18" charset="0"/>
              </a:rPr>
              <a:t>Post-treatment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34819"/>
          <p:cNvSpPr txBox="1"/>
          <p:nvPr/>
        </p:nvSpPr>
        <p:spPr>
          <a:xfrm>
            <a:off x="457200" y="76200"/>
            <a:ext cx="5562600" cy="6769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90830" indent="-290830">
              <a:spcBef>
                <a:spcPct val="50000"/>
              </a:spcBef>
              <a:buNone/>
            </a:pPr>
            <a:r>
              <a:rPr sz="2800" b="1">
                <a:solidFill>
                  <a:srgbClr val="FF66CC"/>
                </a:solidFill>
                <a:latin typeface="Times New Roman" panose="02020603050405020304" pitchFamily="18" charset="0"/>
              </a:rPr>
              <a:t>(4) Screw appliance</a:t>
            </a:r>
          </a:p>
          <a:p>
            <a:pPr marL="290830" indent="-290830">
              <a:spcBef>
                <a:spcPct val="50000"/>
              </a:spcBef>
              <a:buAutoNum type="romanLcParenBoth"/>
            </a:pPr>
            <a:r>
              <a:rPr sz="2200" b="1">
                <a:solidFill>
                  <a:srgbClr val="66FF33"/>
                </a:solidFill>
                <a:latin typeface="Times New Roman" panose="02020603050405020304" pitchFamily="18" charset="0"/>
              </a:rPr>
              <a:t> Micro screw </a:t>
            </a:r>
          </a:p>
          <a:p>
            <a:pPr marL="290830" indent="-29083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Used on individual tooth</a:t>
            </a:r>
          </a:p>
          <a:p>
            <a:pPr marL="290830" indent="-29083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Multiple micro screw can be used to correct individual tooth in segmental cross bite  </a:t>
            </a:r>
          </a:p>
          <a:p>
            <a:pPr marL="290830" indent="-290830">
              <a:spcBef>
                <a:spcPct val="50000"/>
              </a:spcBef>
              <a:buNone/>
            </a:pPr>
            <a:r>
              <a:rPr sz="2200" b="1">
                <a:solidFill>
                  <a:srgbClr val="66FF33"/>
                </a:solidFill>
                <a:latin typeface="Times New Roman" panose="02020603050405020304" pitchFamily="18" charset="0"/>
              </a:rPr>
              <a:t>(ii) Mini screw </a:t>
            </a:r>
          </a:p>
          <a:p>
            <a:pPr marL="290830" indent="-29083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Capable of moving up to 2 teeth</a:t>
            </a:r>
          </a:p>
          <a:p>
            <a:pPr marL="290830" indent="-290830">
              <a:spcBef>
                <a:spcPct val="50000"/>
              </a:spcBef>
              <a:buNone/>
            </a:pPr>
            <a:endParaRPr sz="20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 marL="290830" indent="-290830">
              <a:spcBef>
                <a:spcPct val="50000"/>
              </a:spcBef>
              <a:buNone/>
            </a:pPr>
            <a:r>
              <a:rPr sz="2200" b="1">
                <a:solidFill>
                  <a:srgbClr val="66FF33"/>
                </a:solidFill>
                <a:latin typeface="Times New Roman" panose="02020603050405020304" pitchFamily="18" charset="0"/>
              </a:rPr>
              <a:t>(iii) Medium screw </a:t>
            </a:r>
          </a:p>
          <a:p>
            <a:pPr marL="290830" indent="-29083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Used to correct segmental cross bite </a:t>
            </a:r>
          </a:p>
          <a:p>
            <a:pPr marL="290830" indent="-290830">
              <a:spcBef>
                <a:spcPct val="50000"/>
              </a:spcBef>
              <a:buNone/>
            </a:pPr>
            <a:endParaRPr sz="20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 marL="290830" indent="-290830">
              <a:spcBef>
                <a:spcPct val="50000"/>
              </a:spcBef>
              <a:buNone/>
            </a:pPr>
            <a:endParaRPr sz="2000" b="1">
              <a:solidFill>
                <a:srgbClr val="FF66CC"/>
              </a:solidFill>
              <a:latin typeface="Times New Roman" panose="02020603050405020304" pitchFamily="18" charset="0"/>
            </a:endParaRPr>
          </a:p>
          <a:p>
            <a:pPr marL="290830" indent="-290830">
              <a:spcBef>
                <a:spcPct val="50000"/>
              </a:spcBef>
              <a:buNone/>
            </a:pPr>
            <a:r>
              <a:rPr sz="2200" b="1">
                <a:solidFill>
                  <a:srgbClr val="66FF33"/>
                </a:solidFill>
                <a:latin typeface="Times New Roman" panose="02020603050405020304" pitchFamily="18" charset="0"/>
              </a:rPr>
              <a:t>(iv) 3-D screw (3-dimensional screw)</a:t>
            </a:r>
          </a:p>
          <a:p>
            <a:pPr marL="290830" indent="-29083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Capable of correcting posterior as well as </a:t>
            </a:r>
            <a:r>
              <a:rPr b="1">
                <a:solidFill>
                  <a:srgbClr val="FFFF99"/>
                </a:solidFill>
                <a:latin typeface="Times New Roman" panose="02020603050405020304" pitchFamily="18" charset="0"/>
              </a:rPr>
              <a:t>anterior cross bite </a:t>
            </a:r>
          </a:p>
        </p:txBody>
      </p:sp>
      <p:pic>
        <p:nvPicPr>
          <p:cNvPr id="34821" name="Content Placeholder 34820" descr="2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10300" y="457200"/>
            <a:ext cx="2286000" cy="1535113"/>
          </a:xfrm>
          <a:ln/>
        </p:spPr>
      </p:pic>
      <p:pic>
        <p:nvPicPr>
          <p:cNvPr id="34826" name="Content Placeholder 34825" descr="34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172200" y="3506788"/>
            <a:ext cx="2438400" cy="1525587"/>
          </a:xfrm>
          <a:ln/>
        </p:spPr>
      </p:pic>
      <p:pic>
        <p:nvPicPr>
          <p:cNvPr id="34825" name="Picture 34824" descr="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057400"/>
            <a:ext cx="2362200" cy="143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9" name="Content Placeholder 34828" descr="36"/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6172200" y="5080000"/>
            <a:ext cx="2362200" cy="1778000"/>
          </a:xfrm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35843"/>
          <p:cNvSpPr txBox="1"/>
          <p:nvPr/>
        </p:nvSpPr>
        <p:spPr>
          <a:xfrm>
            <a:off x="304800" y="304800"/>
            <a:ext cx="8153400" cy="603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</a:pPr>
            <a:r>
              <a:rPr sz="2800" b="1">
                <a:solidFill>
                  <a:srgbClr val="FF66FF"/>
                </a:solidFill>
                <a:latin typeface="Times New Roman" panose="02020603050405020304" pitchFamily="18" charset="0"/>
              </a:rPr>
              <a:t>[5] Face mask (or face mask along with RME)</a:t>
            </a:r>
          </a:p>
          <a:p>
            <a:pPr marL="231775" indent="-231775">
              <a:spcBef>
                <a:spcPct val="50000"/>
              </a:spcBef>
            </a:pPr>
            <a:r>
              <a:rPr sz="2800" b="1">
                <a:solidFill>
                  <a:srgbClr val="99FF99"/>
                </a:solidFill>
                <a:latin typeface="Times New Roman" panose="02020603050405020304" pitchFamily="18" charset="0"/>
              </a:rPr>
              <a:t>Indications </a:t>
            </a:r>
          </a:p>
          <a:p>
            <a:pPr marL="231775" indent="-231775">
              <a:spcBef>
                <a:spcPct val="50000"/>
              </a:spcBef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-  Used to correct skeletal anterior cross bite (Anterior cross bite due to actual skeletal deficiency of the maxilla </a:t>
            </a:r>
          </a:p>
          <a:p>
            <a:pPr marL="231775" indent="-231775" algn="ctr">
              <a:spcBef>
                <a:spcPct val="50000"/>
              </a:spcBef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Protraction face mask or Reverse head gear  </a:t>
            </a:r>
          </a:p>
          <a:p>
            <a:pPr marL="231775" indent="-231775">
              <a:spcBef>
                <a:spcPct val="50000"/>
              </a:spcBef>
            </a:pPr>
            <a:endParaRPr sz="20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 marL="231775" indent="-231775">
              <a:spcBef>
                <a:spcPct val="50000"/>
              </a:spcBef>
            </a:pPr>
            <a:endParaRPr sz="20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 marL="231775" indent="-231775">
              <a:spcBef>
                <a:spcPct val="50000"/>
              </a:spcBef>
            </a:pPr>
            <a:endParaRPr sz="20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 marL="231775" indent="-231775">
              <a:spcBef>
                <a:spcPct val="50000"/>
              </a:spcBef>
            </a:pPr>
            <a:endParaRPr sz="20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 marL="231775" indent="-231775">
              <a:spcBef>
                <a:spcPct val="50000"/>
              </a:spcBef>
            </a:pPr>
            <a:endParaRPr sz="20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 marL="231775" indent="-231775" algn="ctr">
              <a:spcBef>
                <a:spcPct val="50000"/>
              </a:spcBef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If maxilla is narrow </a:t>
            </a:r>
          </a:p>
          <a:p>
            <a:pPr marL="231775" indent="-231775" algn="ctr">
              <a:spcBef>
                <a:spcPct val="50000"/>
              </a:spcBef>
            </a:pPr>
            <a:endParaRPr sz="200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 marL="231775" indent="-231775" algn="ctr">
              <a:spcBef>
                <a:spcPct val="50000"/>
              </a:spcBef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RME screw also used for transverse expansion.</a:t>
            </a:r>
          </a:p>
        </p:txBody>
      </p:sp>
      <p:sp>
        <p:nvSpPr>
          <p:cNvPr id="35845" name="Straight Connector 35844"/>
          <p:cNvSpPr/>
          <p:nvPr/>
        </p:nvSpPr>
        <p:spPr>
          <a:xfrm>
            <a:off x="4191000" y="5410200"/>
            <a:ext cx="0" cy="533400"/>
          </a:xfrm>
          <a:prstGeom prst="line">
            <a:avLst/>
          </a:prstGeom>
          <a:ln w="9525" cap="flat" cmpd="sng">
            <a:solidFill>
              <a:srgbClr val="FFFFCC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35846" name="Content Placeholder 35845" descr="37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05000" y="2774950"/>
            <a:ext cx="5181600" cy="2192338"/>
          </a:xfrm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s 36867"/>
          <p:cNvSpPr/>
          <p:nvPr/>
        </p:nvSpPr>
        <p:spPr>
          <a:xfrm>
            <a:off x="457200" y="3352800"/>
            <a:ext cx="4800600" cy="2043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8925" indent="-288925">
              <a:spcBef>
                <a:spcPct val="50000"/>
              </a:spcBef>
            </a:pPr>
            <a:r>
              <a:rPr sz="2800" b="1">
                <a:solidFill>
                  <a:srgbClr val="FF66FF"/>
                </a:solidFill>
                <a:latin typeface="Times New Roman" panose="02020603050405020304" pitchFamily="18" charset="0"/>
              </a:rPr>
              <a:t>[7] Chin cap appliance</a:t>
            </a:r>
            <a:r>
              <a:rPr sz="2400" b="1">
                <a:latin typeface="Times New Roman" panose="02020603050405020304" pitchFamily="18" charset="0"/>
              </a:rPr>
              <a:t> </a:t>
            </a:r>
          </a:p>
          <a:p>
            <a:pPr marL="288925" indent="-288925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Used to correct or prevent the anterior cross bite due to a prominent mandible.</a:t>
            </a:r>
          </a:p>
          <a:p>
            <a:pPr marL="288925" indent="-288925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Chin cap appliance rotate mandible backward and downward.</a:t>
            </a:r>
          </a:p>
        </p:txBody>
      </p:sp>
      <p:sp>
        <p:nvSpPr>
          <p:cNvPr id="36869" name="Text Box 36868"/>
          <p:cNvSpPr txBox="1"/>
          <p:nvPr/>
        </p:nvSpPr>
        <p:spPr>
          <a:xfrm>
            <a:off x="457200" y="457200"/>
            <a:ext cx="8077200" cy="1585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>
                <a:solidFill>
                  <a:srgbClr val="FF66FF"/>
                </a:solidFill>
                <a:latin typeface="Times New Roman" panose="02020603050405020304" pitchFamily="18" charset="0"/>
              </a:rPr>
              <a:t>[6] Frankel III appliance 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 Used to correct skeletal class III Malocclusion.</a:t>
            </a:r>
            <a:r>
              <a:rPr sz="2000"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endParaRPr sz="2000">
              <a:latin typeface="Times New Roman" panose="02020603050405020304" pitchFamily="18" charset="0"/>
            </a:endParaRPr>
          </a:p>
        </p:txBody>
      </p:sp>
      <p:pic>
        <p:nvPicPr>
          <p:cNvPr id="36870" name="Content Placeholder 36869" descr="38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86400" y="2898775"/>
            <a:ext cx="2670175" cy="2897188"/>
          </a:xfrm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Box 143363"/>
          <p:cNvSpPr txBox="1"/>
          <p:nvPr/>
        </p:nvSpPr>
        <p:spPr>
          <a:xfrm>
            <a:off x="609600" y="533400"/>
            <a:ext cx="7696200" cy="4489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73405" indent="-573405" algn="ctr">
              <a:spcBef>
                <a:spcPct val="50000"/>
              </a:spcBef>
              <a:buNone/>
            </a:pPr>
            <a:r>
              <a:rPr sz="3600" b="1">
                <a:solidFill>
                  <a:srgbClr val="FF66CC"/>
                </a:solidFill>
                <a:latin typeface="Times New Roman" panose="02020603050405020304" pitchFamily="18" charset="0"/>
              </a:rPr>
              <a:t>CONTENTS</a:t>
            </a:r>
          </a:p>
          <a:p>
            <a:pPr marL="573405" indent="-573405">
              <a:spcBef>
                <a:spcPct val="50000"/>
              </a:spcBef>
              <a:buAutoNum type="arabicPeriod"/>
            </a:pPr>
            <a:r>
              <a:rPr sz="2800">
                <a:solidFill>
                  <a:srgbClr val="FFFFCC"/>
                </a:solidFill>
                <a:latin typeface="Times New Roman" panose="02020603050405020304" pitchFamily="18" charset="0"/>
              </a:rPr>
              <a:t>Definition</a:t>
            </a:r>
          </a:p>
          <a:p>
            <a:pPr marL="573405" indent="-573405">
              <a:spcBef>
                <a:spcPct val="50000"/>
              </a:spcBef>
              <a:buAutoNum type="arabicPeriod"/>
            </a:pPr>
            <a:r>
              <a:rPr sz="2800">
                <a:solidFill>
                  <a:srgbClr val="FFFFCC"/>
                </a:solidFill>
                <a:latin typeface="Times New Roman" panose="02020603050405020304" pitchFamily="18" charset="0"/>
              </a:rPr>
              <a:t>Etiology</a:t>
            </a:r>
          </a:p>
          <a:p>
            <a:pPr marL="573405" indent="-573405">
              <a:spcBef>
                <a:spcPct val="50000"/>
              </a:spcBef>
              <a:buAutoNum type="arabicPeriod"/>
            </a:pPr>
            <a:r>
              <a:rPr sz="2800">
                <a:solidFill>
                  <a:srgbClr val="FFFFCC"/>
                </a:solidFill>
                <a:latin typeface="Times New Roman" panose="02020603050405020304" pitchFamily="18" charset="0"/>
              </a:rPr>
              <a:t>Classification</a:t>
            </a:r>
          </a:p>
          <a:p>
            <a:pPr marL="573405" indent="-573405">
              <a:spcBef>
                <a:spcPct val="50000"/>
              </a:spcBef>
              <a:buAutoNum type="arabicPeriod"/>
            </a:pPr>
            <a:r>
              <a:rPr sz="2800">
                <a:solidFill>
                  <a:srgbClr val="FFFFCC"/>
                </a:solidFill>
                <a:latin typeface="Times New Roman" panose="02020603050405020304" pitchFamily="18" charset="0"/>
              </a:rPr>
              <a:t>Clinical Features</a:t>
            </a:r>
          </a:p>
          <a:p>
            <a:pPr marL="573405" indent="-573405">
              <a:spcBef>
                <a:spcPct val="50000"/>
              </a:spcBef>
              <a:buAutoNum type="arabicPeriod"/>
            </a:pPr>
            <a:r>
              <a:rPr sz="2800">
                <a:solidFill>
                  <a:srgbClr val="FFFFCC"/>
                </a:solidFill>
                <a:latin typeface="Times New Roman" panose="02020603050405020304" pitchFamily="18" charset="0"/>
              </a:rPr>
              <a:t>Diagnosis</a:t>
            </a:r>
          </a:p>
          <a:p>
            <a:pPr marL="573405" indent="-573405">
              <a:spcBef>
                <a:spcPct val="50000"/>
              </a:spcBef>
              <a:buAutoNum type="arabicPeriod"/>
            </a:pPr>
            <a:r>
              <a:rPr sz="2800">
                <a:solidFill>
                  <a:srgbClr val="FFFFCC"/>
                </a:solidFill>
                <a:latin typeface="Times New Roman" panose="02020603050405020304" pitchFamily="18" charset="0"/>
              </a:rPr>
              <a:t>Management</a:t>
            </a:r>
          </a:p>
        </p:txBody>
      </p:sp>
    </p:spTree>
  </p:cSld>
  <p:clrMapOvr>
    <a:masterClrMapping/>
  </p:clrMapOvr>
  <p:transition spd="med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37891"/>
          <p:cNvSpPr txBox="1"/>
          <p:nvPr/>
        </p:nvSpPr>
        <p:spPr>
          <a:xfrm>
            <a:off x="0" y="57150"/>
            <a:ext cx="7924800" cy="3990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28905" indent="7620">
              <a:spcBef>
                <a:spcPct val="50000"/>
              </a:spcBef>
              <a:buNone/>
            </a:pP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[III] IN PERMANENT DENTITION </a:t>
            </a:r>
            <a:r>
              <a:rPr sz="2000" b="1">
                <a:solidFill>
                  <a:srgbClr val="FF3300"/>
                </a:solidFill>
                <a:latin typeface="Times New Roman" panose="02020603050405020304" pitchFamily="18" charset="0"/>
              </a:rPr>
              <a:t>(In Adolescent &amp; Adult)</a:t>
            </a:r>
          </a:p>
          <a:p>
            <a:pPr marL="128905" indent="7620">
              <a:spcBef>
                <a:spcPct val="50000"/>
              </a:spcBef>
              <a:buAutoNum type="arabicParenBoth"/>
            </a:pPr>
            <a:r>
              <a:rPr sz="2400" b="1">
                <a:solidFill>
                  <a:srgbClr val="FF66FF"/>
                </a:solidFill>
                <a:latin typeface="Times New Roman" panose="02020603050405020304" pitchFamily="18" charset="0"/>
              </a:rPr>
              <a:t> Screw appliance</a:t>
            </a:r>
          </a:p>
          <a:p>
            <a:pPr marL="128905" indent="762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 Mini screw 		May be used to correct single</a:t>
            </a:r>
          </a:p>
          <a:p>
            <a:pPr marL="128905" indent="762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 Medium screw 	tooth or segmental cross bite.</a:t>
            </a:r>
          </a:p>
          <a:p>
            <a:pPr marL="128905" indent="762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    Adequate  space is required to correct the anterior cross bite</a:t>
            </a:r>
          </a:p>
          <a:p>
            <a:pPr marL="128905" indent="7620">
              <a:spcBef>
                <a:spcPct val="100000"/>
              </a:spcBef>
              <a:buNone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    Otherwise results will be compromised</a:t>
            </a:r>
            <a:r>
              <a:rPr sz="2000">
                <a:latin typeface="Times New Roman" panose="02020603050405020304" pitchFamily="18" charset="0"/>
              </a:rPr>
              <a:t> </a:t>
            </a:r>
          </a:p>
          <a:p>
            <a:pPr marL="128905" indent="7620">
              <a:spcBef>
                <a:spcPct val="50000"/>
              </a:spcBef>
              <a:buNone/>
            </a:pPr>
            <a:r>
              <a:rPr sz="2400" b="1">
                <a:solidFill>
                  <a:srgbClr val="FF66FF"/>
                </a:solidFill>
                <a:latin typeface="Times New Roman" panose="02020603050405020304" pitchFamily="18" charset="0"/>
              </a:rPr>
              <a:t>(2) Fixed Appliance</a:t>
            </a:r>
            <a:r>
              <a:rPr sz="2000" b="1">
                <a:latin typeface="Times New Roman" panose="02020603050405020304" pitchFamily="18" charset="0"/>
              </a:rPr>
              <a:t> </a:t>
            </a:r>
          </a:p>
          <a:p>
            <a:pPr marL="128905" indent="7620">
              <a:spcBef>
                <a:spcPct val="50000"/>
              </a:spcBef>
              <a:buNone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Used to correct single tooth or multiple tooth</a:t>
            </a:r>
          </a:p>
        </p:txBody>
      </p:sp>
      <p:sp>
        <p:nvSpPr>
          <p:cNvPr id="37896" name="Straight Connector 37895"/>
          <p:cNvSpPr/>
          <p:nvPr/>
        </p:nvSpPr>
        <p:spPr>
          <a:xfrm>
            <a:off x="2667000" y="24384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37897" name="Picture 37896" descr="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286000"/>
            <a:ext cx="19812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8" name="Picture 37897" descr="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762000"/>
            <a:ext cx="1993900" cy="1393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7905" name="Group 37904"/>
          <p:cNvGrpSpPr/>
          <p:nvPr/>
        </p:nvGrpSpPr>
        <p:grpSpPr>
          <a:xfrm>
            <a:off x="428625" y="4114800"/>
            <a:ext cx="8181975" cy="1190625"/>
            <a:chOff x="270" y="2592"/>
            <a:chExt cx="5154" cy="750"/>
          </a:xfrm>
        </p:grpSpPr>
        <p:pic>
          <p:nvPicPr>
            <p:cNvPr id="37899" name="Picture 37898" descr="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4" y="2592"/>
              <a:ext cx="1200" cy="7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900" name="Picture 37899" descr="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1" y="2614"/>
              <a:ext cx="1230" cy="7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901" name="Picture 37900" descr="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" y="2607"/>
              <a:ext cx="1156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902" name="Picture 37901" descr="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10" y="2616"/>
              <a:ext cx="1200" cy="70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7903" name="Text Box 37902"/>
          <p:cNvSpPr txBox="1"/>
          <p:nvPr/>
        </p:nvSpPr>
        <p:spPr>
          <a:xfrm>
            <a:off x="228600" y="5410200"/>
            <a:ext cx="762000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90830" indent="-290830"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[IV] IN POST PERMANENT DENTITION </a:t>
            </a:r>
          </a:p>
          <a:p>
            <a:pPr marL="290830" indent="-29083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Surgical orthodontist  </a:t>
            </a:r>
          </a:p>
          <a:p>
            <a:pPr marL="290830" indent="-290830">
              <a:spcBef>
                <a:spcPct val="50000"/>
              </a:spcBef>
              <a:buFont typeface="Wingdings" panose="05000000000000000000" pitchFamily="2" charset="2"/>
            </a:pPr>
            <a:r>
              <a:rPr sz="2000">
                <a:solidFill>
                  <a:srgbClr val="FFFF99"/>
                </a:solidFill>
                <a:latin typeface="Times New Roman" panose="02020603050405020304" pitchFamily="18" charset="0"/>
              </a:rPr>
              <a:t>    (After the active growth is complete)</a:t>
            </a:r>
          </a:p>
        </p:txBody>
      </p:sp>
      <p:sp>
        <p:nvSpPr>
          <p:cNvPr id="37904" name="Right Brace 37903"/>
          <p:cNvSpPr/>
          <p:nvPr/>
        </p:nvSpPr>
        <p:spPr>
          <a:xfrm>
            <a:off x="2209800" y="1295400"/>
            <a:ext cx="228600" cy="533400"/>
          </a:xfrm>
          <a:prstGeom prst="rightBrace">
            <a:avLst>
              <a:gd name="adj1" fmla="val 19444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influencing the treatment of posterior crossbite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Buccolingual tooth inclination</a:t>
            </a:r>
          </a:p>
          <a:p>
            <a:r>
              <a:rPr lang="en-US"/>
              <a:t>Etiology</a:t>
            </a:r>
          </a:p>
          <a:p>
            <a:r>
              <a:rPr lang="en-US"/>
              <a:t>Vertical changes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38916"/>
          <p:cNvSpPr txBox="1"/>
          <p:nvPr/>
        </p:nvSpPr>
        <p:spPr>
          <a:xfrm>
            <a:off x="228600" y="152400"/>
            <a:ext cx="853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5750" indent="-228600" algn="ctr">
              <a:spcBef>
                <a:spcPct val="50000"/>
              </a:spcBef>
            </a:pPr>
            <a:r>
              <a:rPr sz="2800" b="1">
                <a:solidFill>
                  <a:srgbClr val="FF3300"/>
                </a:solidFill>
                <a:latin typeface="Times New Roman" panose="02020603050405020304" pitchFamily="18" charset="0"/>
              </a:rPr>
              <a:t>[B] MANAGEMENT OF POSTERIOR CROSS BITE</a:t>
            </a:r>
          </a:p>
        </p:txBody>
      </p:sp>
      <p:sp>
        <p:nvSpPr>
          <p:cNvPr id="38918" name="Text Box 38917"/>
          <p:cNvSpPr txBox="1"/>
          <p:nvPr/>
        </p:nvSpPr>
        <p:spPr>
          <a:xfrm>
            <a:off x="228600" y="762000"/>
            <a:ext cx="4724400" cy="603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5750" indent="-228600" algn="just">
              <a:spcBef>
                <a:spcPct val="50000"/>
              </a:spcBef>
            </a:pPr>
            <a:r>
              <a:rPr sz="2800" b="1">
                <a:solidFill>
                  <a:srgbClr val="FF66CC"/>
                </a:solidFill>
                <a:latin typeface="Times New Roman" panose="02020603050405020304" pitchFamily="18" charset="0"/>
              </a:rPr>
              <a:t>[1] CROSS BITE ELASTICS</a:t>
            </a:r>
          </a:p>
          <a:p>
            <a:pPr marL="285750" indent="-228600">
              <a:spcBef>
                <a:spcPct val="50000"/>
              </a:spcBef>
              <a:buFont typeface="Wingdings" panose="05000000000000000000" pitchFamily="2" charset="2"/>
            </a:pPr>
            <a:r>
              <a:rPr sz="2000">
                <a:solidFill>
                  <a:srgbClr val="66FF33"/>
                </a:solidFill>
                <a:latin typeface="Times New Roman" panose="02020603050405020304" pitchFamily="18" charset="0"/>
              </a:rPr>
              <a:t>Indication</a:t>
            </a:r>
          </a:p>
          <a:p>
            <a:pPr marL="285750" indent="-2286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chemeClr val="tx2"/>
                </a:solidFill>
                <a:latin typeface="Times New Roman" panose="02020603050405020304" pitchFamily="18" charset="0"/>
              </a:rPr>
              <a:t>Single tooth cross bite involving molars can be treated by elastics </a:t>
            </a:r>
          </a:p>
          <a:p>
            <a:pPr marL="285750" indent="-228600">
              <a:spcBef>
                <a:spcPct val="50000"/>
              </a:spcBef>
              <a:buFont typeface="Wingdings" panose="05000000000000000000" pitchFamily="2" charset="2"/>
            </a:pPr>
            <a:r>
              <a:rPr sz="2000">
                <a:solidFill>
                  <a:schemeClr val="tx2"/>
                </a:solidFill>
                <a:latin typeface="Times New Roman" panose="02020603050405020304" pitchFamily="18" charset="0"/>
              </a:rPr>
              <a:t>	Elastics are stretched b/w the max palatal surfaces and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mandibular</a:t>
            </a:r>
            <a:r>
              <a:rPr sz="20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buccal</a:t>
            </a:r>
            <a:r>
              <a:rPr sz="2000">
                <a:solidFill>
                  <a:schemeClr val="tx2"/>
                </a:solidFill>
                <a:latin typeface="Times New Roman" panose="02020603050405020304" pitchFamily="18" charset="0"/>
              </a:rPr>
              <a:t> surface.</a:t>
            </a:r>
          </a:p>
          <a:p>
            <a:pPr marL="285750" indent="-228600">
              <a:spcBef>
                <a:spcPct val="50000"/>
              </a:spcBef>
              <a:buFont typeface="Wingdings" panose="05000000000000000000" pitchFamily="2" charset="2"/>
            </a:pPr>
            <a:r>
              <a:rPr sz="2000">
                <a:solidFill>
                  <a:schemeClr val="tx2"/>
                </a:solidFill>
                <a:latin typeface="Times New Roman" panose="02020603050405020304" pitchFamily="18" charset="0"/>
              </a:rPr>
              <a:t>	[Worn day &amp; night &amp; treatment should not be continued for more than a weeks because elastics can extrude the teeth].</a:t>
            </a:r>
          </a:p>
          <a:p>
            <a:pPr marL="285750" indent="-228600">
              <a:spcBef>
                <a:spcPct val="50000"/>
              </a:spcBef>
              <a:buFont typeface="Wingdings" panose="05000000000000000000" pitchFamily="2" charset="2"/>
            </a:pPr>
            <a:r>
              <a:rPr sz="2800" b="1">
                <a:solidFill>
                  <a:srgbClr val="FF66CC"/>
                </a:solidFill>
                <a:latin typeface="Times New Roman" panose="02020603050405020304" pitchFamily="18" charset="0"/>
              </a:rPr>
              <a:t>[2] COFFIN SPRING </a:t>
            </a:r>
          </a:p>
          <a:p>
            <a:pPr marL="285750" indent="-2286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chemeClr val="tx2"/>
                </a:solidFill>
                <a:latin typeface="Times New Roman" panose="02020603050405020304" pitchFamily="18" charset="0"/>
              </a:rPr>
              <a:t>Omega shaped wire appliance is capable of correcting cross bite in the young developing dentition.</a:t>
            </a:r>
          </a:p>
          <a:p>
            <a:pPr marL="285750" indent="-2286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000">
                <a:solidFill>
                  <a:schemeClr val="tx2"/>
                </a:solidFill>
                <a:latin typeface="Times New Roman" panose="02020603050405020304" pitchFamily="18" charset="0"/>
              </a:rPr>
              <a:t>Expansion produced is slow &amp; bilaterally symmetrical.</a:t>
            </a:r>
          </a:p>
        </p:txBody>
      </p:sp>
      <p:pic>
        <p:nvPicPr>
          <p:cNvPr id="38919" name="Picture 38918" descr="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590800"/>
            <a:ext cx="2133600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Picture 38919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066800"/>
            <a:ext cx="2157413" cy="149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1" name="Content Placeholder 38920" descr="55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5257800" y="4648200"/>
            <a:ext cx="2362200" cy="1624013"/>
          </a:xfrm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39939"/>
          <p:cNvSpPr txBox="1"/>
          <p:nvPr/>
        </p:nvSpPr>
        <p:spPr>
          <a:xfrm>
            <a:off x="304800" y="838200"/>
            <a:ext cx="4724400" cy="4800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</a:pPr>
            <a:r>
              <a:rPr sz="2400" b="1">
                <a:solidFill>
                  <a:srgbClr val="FF66CC"/>
                </a:solidFill>
                <a:latin typeface="Times New Roman" panose="02020603050405020304" pitchFamily="18" charset="0"/>
              </a:rPr>
              <a:t>[3] QUAD HELIX APPLIANCE</a:t>
            </a:r>
          </a:p>
          <a:p>
            <a:pPr marL="228600" indent="-228600">
              <a:lnSpc>
                <a:spcPct val="125000"/>
              </a:lnSpc>
              <a:spcBef>
                <a:spcPct val="75000"/>
              </a:spcBef>
              <a:buFont typeface="Wingdings" panose="05000000000000000000" pitchFamily="2" charset="2"/>
              <a:buChar char="Ø"/>
            </a:pPr>
            <a:r>
              <a:rPr sz="2000">
                <a:latin typeface="Times New Roman" panose="02020603050405020304" pitchFamily="18" charset="0"/>
              </a:rPr>
              <a:t>A spring that consists of 4 helices </a:t>
            </a:r>
          </a:p>
          <a:p>
            <a:pPr marL="228600" indent="-228600">
              <a:lnSpc>
                <a:spcPct val="125000"/>
              </a:lnSpc>
              <a:spcBef>
                <a:spcPct val="75000"/>
              </a:spcBef>
              <a:buFont typeface="Wingdings" panose="05000000000000000000" pitchFamily="2" charset="2"/>
              <a:buChar char="Ø"/>
            </a:pPr>
            <a:r>
              <a:rPr sz="2000">
                <a:latin typeface="Times New Roman" panose="02020603050405020304" pitchFamily="18" charset="0"/>
              </a:rPr>
              <a:t>Being soldered to the molar bands that are commented generally on the first permanent max. molars.</a:t>
            </a:r>
          </a:p>
          <a:p>
            <a:pPr marL="228600" indent="-228600">
              <a:lnSpc>
                <a:spcPct val="125000"/>
              </a:lnSpc>
              <a:spcBef>
                <a:spcPct val="75000"/>
              </a:spcBef>
              <a:buFont typeface="Wingdings" panose="05000000000000000000" pitchFamily="2" charset="2"/>
              <a:buChar char="Ø"/>
            </a:pPr>
            <a:r>
              <a:rPr sz="2000">
                <a:latin typeface="Times New Roman" panose="02020603050405020304" pitchFamily="18" charset="0"/>
              </a:rPr>
              <a:t>Capable of </a:t>
            </a:r>
            <a:r>
              <a:rPr sz="2000" dirty="0" err="1">
                <a:latin typeface="Times New Roman" panose="02020603050405020304" pitchFamily="18" charset="0"/>
              </a:rPr>
              <a:t>dentoalveolar</a:t>
            </a:r>
            <a:r>
              <a:rPr sz="2000">
                <a:latin typeface="Times New Roman" panose="02020603050405020304" pitchFamily="18" charset="0"/>
              </a:rPr>
              <a:t> expansion of the molar as well as premolar region (slow expansion).</a:t>
            </a:r>
          </a:p>
          <a:p>
            <a:pPr marL="228600" indent="-228600">
              <a:lnSpc>
                <a:spcPct val="125000"/>
              </a:lnSpc>
              <a:spcBef>
                <a:spcPct val="75000"/>
              </a:spcBef>
              <a:buFont typeface="Wingdings" panose="05000000000000000000" pitchFamily="2" charset="2"/>
              <a:buChar char="Ø"/>
            </a:pPr>
            <a:r>
              <a:rPr sz="2000">
                <a:latin typeface="Times New Roman" panose="02020603050405020304" pitchFamily="18" charset="0"/>
              </a:rPr>
              <a:t>It can be reactivated by 3 prong wires without having to be removed.</a:t>
            </a:r>
          </a:p>
        </p:txBody>
      </p:sp>
      <p:pic>
        <p:nvPicPr>
          <p:cNvPr id="39941" name="Content Placeholder 39940" descr="5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57800" y="1371600"/>
            <a:ext cx="3505200" cy="2879725"/>
          </a:xfrm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0963"/>
          <p:cNvSpPr txBox="1"/>
          <p:nvPr/>
        </p:nvSpPr>
        <p:spPr>
          <a:xfrm>
            <a:off x="457200" y="304800"/>
            <a:ext cx="20574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rgbClr val="FF66CC"/>
                </a:solidFill>
                <a:latin typeface="Times New Roman" panose="02020603050405020304" pitchFamily="18" charset="0"/>
              </a:rPr>
              <a:t>(4) R.M.E</a:t>
            </a:r>
            <a:r>
              <a:rPr sz="2400" b="1">
                <a:solidFill>
                  <a:srgbClr val="003399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sz="2000">
                <a:solidFill>
                  <a:srgbClr val="FFFFCC"/>
                </a:solidFill>
                <a:latin typeface="Times New Roman" panose="02020603050405020304" pitchFamily="18" charset="0"/>
              </a:rPr>
              <a:t>Hyrax screw</a:t>
            </a:r>
          </a:p>
        </p:txBody>
      </p:sp>
      <p:sp>
        <p:nvSpPr>
          <p:cNvPr id="40965" name="Text Box 40964"/>
          <p:cNvSpPr txBox="1"/>
          <p:nvPr/>
        </p:nvSpPr>
        <p:spPr>
          <a:xfrm>
            <a:off x="381000" y="2057400"/>
            <a:ext cx="3048000" cy="243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rgbClr val="FF66CC"/>
                </a:solidFill>
                <a:latin typeface="Times New Roman" panose="02020603050405020304" pitchFamily="18" charset="0"/>
              </a:rPr>
              <a:t>(5) </a:t>
            </a:r>
            <a:r>
              <a:rPr sz="2400" b="1" dirty="0" err="1">
                <a:solidFill>
                  <a:srgbClr val="FF66CC"/>
                </a:solidFill>
                <a:latin typeface="Times New Roman" panose="02020603050405020304" pitchFamily="18" charset="0"/>
              </a:rPr>
              <a:t>NiTi</a:t>
            </a:r>
            <a:r>
              <a:rPr sz="2400" b="1">
                <a:solidFill>
                  <a:srgbClr val="FF66CC"/>
                </a:solidFill>
                <a:latin typeface="Times New Roman" panose="02020603050405020304" pitchFamily="18" charset="0"/>
              </a:rPr>
              <a:t> expanders</a:t>
            </a:r>
          </a:p>
          <a:p>
            <a:pPr>
              <a:spcBef>
                <a:spcPct val="50000"/>
              </a:spcBef>
            </a:pPr>
            <a:r>
              <a:rPr sz="2000">
                <a:solidFill>
                  <a:srgbClr val="FFFFCC"/>
                </a:solidFill>
                <a:latin typeface="Times New Roman" panose="02020603050405020304" pitchFamily="18" charset="0"/>
              </a:rPr>
              <a:t>Nickel titanium wire shapes</a:t>
            </a:r>
          </a:p>
          <a:p>
            <a:pPr>
              <a:spcBef>
                <a:spcPct val="50000"/>
              </a:spcBef>
            </a:pPr>
            <a:endParaRPr sz="2000">
              <a:solidFill>
                <a:srgbClr val="FFFF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000">
                <a:solidFill>
                  <a:srgbClr val="FFFFCC"/>
                </a:solidFill>
                <a:latin typeface="Times New Roman" panose="02020603050405020304" pitchFamily="18" charset="0"/>
              </a:rPr>
              <a:t>Welded to molar bands that are cemented to the maxillary permanent molars</a:t>
            </a:r>
            <a:r>
              <a:rPr sz="200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40966" name="Straight Connector 40965"/>
          <p:cNvSpPr/>
          <p:nvPr/>
        </p:nvSpPr>
        <p:spPr>
          <a:xfrm>
            <a:off x="1828800" y="2971800"/>
            <a:ext cx="0" cy="457200"/>
          </a:xfrm>
          <a:prstGeom prst="line">
            <a:avLst/>
          </a:prstGeom>
          <a:ln w="9525" cap="flat" cmpd="sng">
            <a:solidFill>
              <a:srgbClr val="FFFF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0967" name="Text Box 40966"/>
          <p:cNvSpPr txBox="1"/>
          <p:nvPr/>
        </p:nvSpPr>
        <p:spPr>
          <a:xfrm>
            <a:off x="381000" y="4679950"/>
            <a:ext cx="47244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rgbClr val="FF66CC"/>
                </a:solidFill>
                <a:latin typeface="Times New Roman" panose="02020603050405020304" pitchFamily="18" charset="0"/>
              </a:rPr>
              <a:t>(6) Fixed orthodontic Appliance </a:t>
            </a:r>
          </a:p>
          <a:p>
            <a:pPr>
              <a:spcBef>
                <a:spcPct val="50000"/>
              </a:spcBef>
            </a:pPr>
            <a:r>
              <a:rPr sz="2000">
                <a:solidFill>
                  <a:srgbClr val="FFFFCC"/>
                </a:solidFill>
                <a:latin typeface="Times New Roman" panose="02020603050405020304" pitchFamily="18" charset="0"/>
              </a:rPr>
              <a:t>Used for correction of posterior cross bite </a:t>
            </a:r>
          </a:p>
        </p:txBody>
      </p:sp>
      <p:pic>
        <p:nvPicPr>
          <p:cNvPr id="40968" name="Picture 40967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00"/>
            <a:ext cx="2362200" cy="175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40970" descr="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438400"/>
            <a:ext cx="2895600" cy="210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3" name="Picture 40972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28600"/>
            <a:ext cx="2684463" cy="1752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78" name="Group 40977"/>
          <p:cNvGrpSpPr/>
          <p:nvPr/>
        </p:nvGrpSpPr>
        <p:grpSpPr>
          <a:xfrm>
            <a:off x="685800" y="5640388"/>
            <a:ext cx="8053388" cy="1146175"/>
            <a:chOff x="432" y="3553"/>
            <a:chExt cx="5073" cy="722"/>
          </a:xfrm>
        </p:grpSpPr>
        <p:pic>
          <p:nvPicPr>
            <p:cNvPr id="40974" name="Picture 40973" descr="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6" y="3553"/>
              <a:ext cx="1569" cy="7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5" name="Picture 40974" descr="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" y="3553"/>
              <a:ext cx="1488" cy="7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6" name="Picture 40975" descr="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12" y="3553"/>
              <a:ext cx="1521" cy="7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0977" name="Text Box 40976"/>
          <p:cNvSpPr txBox="1"/>
          <p:nvPr/>
        </p:nvSpPr>
        <p:spPr>
          <a:xfrm>
            <a:off x="6719888" y="2989263"/>
            <a:ext cx="17526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NiTi</a:t>
            </a:r>
            <a:r>
              <a:rPr sz="2000">
                <a:solidFill>
                  <a:schemeClr val="tx2"/>
                </a:solidFill>
                <a:latin typeface="Times New Roman" panose="02020603050405020304" pitchFamily="18" charset="0"/>
              </a:rPr>
              <a:t> expander place in a cleft case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5D5C-2A6B-3504-CF5D-D65B51F1EB10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838200" y="-868363"/>
            <a:ext cx="7772400" cy="1736725"/>
          </a:xfrm>
        </p:spPr>
        <p:txBody>
          <a:bodyPr/>
          <a:lstStyle/>
          <a:p>
            <a:r>
              <a:rPr lang="en-IN" dirty="0"/>
              <a:t>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7D95D-62B7-D6D5-3D86-6884C83C193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457200" y="762000"/>
            <a:ext cx="4648200" cy="5334000"/>
          </a:xfrm>
        </p:spPr>
        <p:txBody>
          <a:bodyPr/>
          <a:lstStyle/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2000" dirty="0"/>
              <a:t> Types of crossbite: </a:t>
            </a:r>
          </a:p>
          <a:p>
            <a:pPr marL="457200" indent="-457200" algn="l">
              <a:buAutoNum type="alphaLcPeriod"/>
            </a:pPr>
            <a:r>
              <a:rPr lang="en-US" sz="2000" i="1" u="sng" dirty="0">
                <a:solidFill>
                  <a:srgbClr val="FFFF00"/>
                </a:solidFill>
              </a:rPr>
              <a:t>Anterior crossbite</a:t>
            </a:r>
            <a:r>
              <a:rPr lang="en-US" sz="2000" dirty="0"/>
              <a:t>: (</a:t>
            </a:r>
            <a:r>
              <a:rPr lang="en-US" sz="2000" dirty="0" err="1"/>
              <a:t>i</a:t>
            </a:r>
            <a:r>
              <a:rPr lang="en-US" sz="2000" dirty="0"/>
              <a:t>) single tooth, and (ii) multiple teeth or segmental. </a:t>
            </a:r>
          </a:p>
          <a:p>
            <a:pPr marL="457200" indent="-457200" algn="l">
              <a:buAutoNum type="alphaLcPeriod"/>
            </a:pPr>
            <a:r>
              <a:rPr lang="en-US" sz="2000" i="1" u="sng" dirty="0"/>
              <a:t> </a:t>
            </a:r>
            <a:r>
              <a:rPr lang="en-US" sz="2000" i="1" u="sng" dirty="0">
                <a:solidFill>
                  <a:srgbClr val="FFFF00"/>
                </a:solidFill>
              </a:rPr>
              <a:t>Posterior crossbite</a:t>
            </a:r>
            <a:r>
              <a:rPr lang="en-US" sz="2000" i="1" u="sng" dirty="0"/>
              <a:t>: </a:t>
            </a: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) unilateral, (ii) bilateral, and (iii) single tooth crossbite.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2000" dirty="0"/>
              <a:t> Crossbite Types: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  </a:t>
            </a:r>
            <a:r>
              <a:rPr lang="en-US" sz="2000" i="1" u="sng" dirty="0">
                <a:solidFill>
                  <a:srgbClr val="FFFF00"/>
                </a:solidFill>
              </a:rPr>
              <a:t>Dental</a:t>
            </a:r>
            <a:r>
              <a:rPr lang="en-US" sz="2000" i="1" u="sng" dirty="0"/>
              <a:t>:</a:t>
            </a:r>
            <a:r>
              <a:rPr lang="en-US" sz="2000" dirty="0"/>
              <a:t> (</a:t>
            </a:r>
            <a:r>
              <a:rPr lang="en-US" sz="2000" dirty="0" err="1"/>
              <a:t>i</a:t>
            </a:r>
            <a:r>
              <a:rPr lang="en-US" sz="2000" dirty="0"/>
              <a:t>) anterior, and (ii) posterior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srgbClr val="FFFF00"/>
                </a:solidFill>
              </a:rPr>
              <a:t>Skeletal</a:t>
            </a:r>
            <a:r>
              <a:rPr lang="en-US" sz="2000" dirty="0"/>
              <a:t>: (</a:t>
            </a:r>
            <a:r>
              <a:rPr lang="en-US" sz="2000" dirty="0" err="1"/>
              <a:t>i</a:t>
            </a:r>
            <a:r>
              <a:rPr lang="en-US" sz="2000" dirty="0"/>
              <a:t>) anterior, and (ii) posterior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srgbClr val="FFFF00"/>
                </a:solidFill>
              </a:rPr>
              <a:t>Functional crossbite</a:t>
            </a:r>
            <a:r>
              <a:rPr lang="en-US" sz="2000" i="1" u="sng" dirty="0"/>
              <a:t>:</a:t>
            </a:r>
          </a:p>
          <a:p>
            <a:pPr algn="l"/>
            <a:r>
              <a:rPr lang="en-US" sz="2000" dirty="0"/>
              <a:t>- Anterior crossbite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Buccal crossbite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Lingual crossbite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Scissor bite / Telescopic bite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Reverse telescopic bite </a:t>
            </a:r>
            <a:endParaRPr lang="en-IN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B834A1-DCEF-7E21-BC53-F744AF392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314575"/>
            <a:ext cx="37052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05437"/>
      </p:ext>
    </p:extLst>
  </p:cSld>
  <p:clrMapOvr>
    <a:masterClrMapping/>
  </p:clrMapOvr>
  <p:transition spd="med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031" y="692696"/>
            <a:ext cx="6673174" cy="117053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63233"/>
            <a:ext cx="9036496" cy="4014039"/>
          </a:xfrm>
        </p:spPr>
        <p:txBody>
          <a:bodyPr>
            <a:normAutofit fontScale="77500" lnSpcReduction="20000"/>
          </a:bodyPr>
          <a:lstStyle/>
          <a:p>
            <a:r>
              <a:rPr lang="en-US" sz="3450" dirty="0"/>
              <a:t>Textbook of Orthodontics – </a:t>
            </a:r>
            <a:r>
              <a:rPr lang="en-US" sz="3450" dirty="0" err="1"/>
              <a:t>Gurkeerat</a:t>
            </a:r>
            <a:r>
              <a:rPr lang="en-US" sz="3450" dirty="0"/>
              <a:t> Singh, </a:t>
            </a:r>
            <a:r>
              <a:rPr lang="en-US" sz="3450" dirty="0" err="1"/>
              <a:t>Jaypee</a:t>
            </a:r>
            <a:r>
              <a:rPr lang="en-US" sz="3450" dirty="0"/>
              <a:t> Brothers; 2</a:t>
            </a:r>
            <a:r>
              <a:rPr lang="en-US" sz="3450" baseline="30000" dirty="0"/>
              <a:t>nd</a:t>
            </a:r>
            <a:r>
              <a:rPr lang="en-US" sz="3450" dirty="0"/>
              <a:t> Edition </a:t>
            </a:r>
          </a:p>
          <a:p>
            <a:r>
              <a:rPr lang="en-US" sz="3450" dirty="0"/>
              <a:t>Orthodontics – The Art and Science, S.I </a:t>
            </a:r>
            <a:r>
              <a:rPr lang="en-US" sz="3450" dirty="0" err="1"/>
              <a:t>Bhalajhi</a:t>
            </a:r>
            <a:r>
              <a:rPr lang="en-US" sz="3450" dirty="0"/>
              <a:t>, </a:t>
            </a:r>
            <a:r>
              <a:rPr lang="en-US" sz="3450" dirty="0" err="1"/>
              <a:t>AryaMedi</a:t>
            </a:r>
            <a:r>
              <a:rPr lang="en-US" sz="3450" dirty="0"/>
              <a:t> Publishing; 7</a:t>
            </a:r>
            <a:r>
              <a:rPr lang="en-US" sz="3450" baseline="30000" dirty="0"/>
              <a:t>th</a:t>
            </a:r>
            <a:r>
              <a:rPr lang="en-US" sz="3450" dirty="0"/>
              <a:t> Edition</a:t>
            </a:r>
          </a:p>
          <a:p>
            <a:r>
              <a:rPr lang="en-US" sz="3450" dirty="0"/>
              <a:t>Textbook of Orthodontics – Sridhar </a:t>
            </a:r>
            <a:r>
              <a:rPr lang="en-US" sz="3450" dirty="0" err="1"/>
              <a:t>Premkumar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r>
              <a:rPr lang="en-US" sz="3450" dirty="0"/>
              <a:t>Orthodontics: Diagnosis and Management of Malocclusion and </a:t>
            </a:r>
            <a:r>
              <a:rPr lang="en-US" sz="3450" dirty="0" err="1"/>
              <a:t>Dentofacial</a:t>
            </a:r>
            <a:r>
              <a:rPr lang="en-US" sz="3450" dirty="0"/>
              <a:t> Deformities – O.P </a:t>
            </a:r>
            <a:r>
              <a:rPr lang="en-US" sz="3450" dirty="0" err="1"/>
              <a:t>Kharbanda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99467"/>
      </p:ext>
    </p:extLst>
  </p:cSld>
  <p:clrMapOvr>
    <a:masterClrMapping/>
  </p:clrMapOvr>
  <p:transition spd="med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10938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9189365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099"/>
          <p:cNvSpPr txBox="1"/>
          <p:nvPr/>
        </p:nvSpPr>
        <p:spPr>
          <a:xfrm>
            <a:off x="1066800" y="2114550"/>
            <a:ext cx="7467600" cy="2671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sz="2600">
                <a:solidFill>
                  <a:srgbClr val="003399"/>
                </a:solidFill>
                <a:latin typeface="Times New Roman" panose="02020603050405020304" pitchFamily="18" charset="0"/>
              </a:rPr>
              <a:t>According to Graber: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sz="2600">
                <a:solidFill>
                  <a:srgbClr val="003399"/>
                </a:solidFill>
                <a:latin typeface="Times New Roman" panose="02020603050405020304" pitchFamily="18" charset="0"/>
              </a:rPr>
              <a:t>	Cross bite is a condition where one or more teeth may be abnormally </a:t>
            </a:r>
            <a:r>
              <a:rPr sz="26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malposed</a:t>
            </a:r>
            <a:r>
              <a:rPr sz="260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sz="26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buccal</a:t>
            </a:r>
            <a:r>
              <a:rPr sz="2600">
                <a:solidFill>
                  <a:srgbClr val="003399"/>
                </a:solidFill>
                <a:latin typeface="Times New Roman" panose="02020603050405020304" pitchFamily="18" charset="0"/>
              </a:rPr>
              <a:t> or </a:t>
            </a:r>
            <a:r>
              <a:rPr sz="26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lingually</a:t>
            </a:r>
            <a:r>
              <a:rPr sz="2600">
                <a:solidFill>
                  <a:srgbClr val="003399"/>
                </a:solidFill>
                <a:latin typeface="Times New Roman" panose="02020603050405020304" pitchFamily="18" charset="0"/>
              </a:rPr>
              <a:t> or </a:t>
            </a:r>
            <a:r>
              <a:rPr sz="26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labially</a:t>
            </a:r>
            <a:r>
              <a:rPr sz="2600">
                <a:solidFill>
                  <a:srgbClr val="003399"/>
                </a:solidFill>
                <a:latin typeface="Times New Roman" panose="02020603050405020304" pitchFamily="18" charset="0"/>
              </a:rPr>
              <a:t> with reference to opposing teeth.</a:t>
            </a:r>
          </a:p>
        </p:txBody>
      </p:sp>
      <p:sp>
        <p:nvSpPr>
          <p:cNvPr id="4101" name="Text Box 4100"/>
          <p:cNvSpPr txBox="1"/>
          <p:nvPr/>
        </p:nvSpPr>
        <p:spPr>
          <a:xfrm>
            <a:off x="914400" y="819150"/>
            <a:ext cx="7620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>
                <a:solidFill>
                  <a:srgbClr val="336600"/>
                </a:solidFill>
                <a:latin typeface="Garamond" panose="02020404030301010803" pitchFamily="18" charset="0"/>
              </a:rPr>
              <a:t>DEFINITION:</a:t>
            </a:r>
          </a:p>
        </p:txBody>
      </p:sp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124"/>
          <p:cNvSpPr txBox="1"/>
          <p:nvPr/>
        </p:nvSpPr>
        <p:spPr>
          <a:xfrm>
            <a:off x="2000250" y="71438"/>
            <a:ext cx="4724400" cy="4699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808000"/>
                </a:solidFill>
                <a:latin typeface="Arial" panose="020B0604020202020204" pitchFamily="34" charset="0"/>
              </a:rPr>
              <a:t>Etiology of cross bite</a:t>
            </a:r>
          </a:p>
        </p:txBody>
      </p:sp>
      <p:sp>
        <p:nvSpPr>
          <p:cNvPr id="5127" name="Straight Connector 5126"/>
          <p:cNvSpPr/>
          <p:nvPr/>
        </p:nvSpPr>
        <p:spPr>
          <a:xfrm>
            <a:off x="4324350" y="528638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8" name="Straight Connector 5127"/>
          <p:cNvSpPr/>
          <p:nvPr/>
        </p:nvSpPr>
        <p:spPr>
          <a:xfrm>
            <a:off x="1504950" y="938213"/>
            <a:ext cx="5638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9" name="Straight Connector 5128"/>
          <p:cNvSpPr/>
          <p:nvPr/>
        </p:nvSpPr>
        <p:spPr>
          <a:xfrm>
            <a:off x="1504950" y="925513"/>
            <a:ext cx="0" cy="2127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5130" name="Straight Connector 5129"/>
          <p:cNvSpPr/>
          <p:nvPr/>
        </p:nvSpPr>
        <p:spPr>
          <a:xfrm>
            <a:off x="7143750" y="938213"/>
            <a:ext cx="0" cy="2127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graphicFrame>
        <p:nvGraphicFramePr>
          <p:cNvPr id="5223" name="Content Placeholder 5222"/>
          <p:cNvGraphicFramePr>
            <a:graphicFrameLocks noGrp="1"/>
          </p:cNvGraphicFramePr>
          <p:nvPr>
            <p:ph/>
          </p:nvPr>
        </p:nvGraphicFramePr>
        <p:xfrm>
          <a:off x="152400" y="1219200"/>
          <a:ext cx="8839200" cy="5399088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sz="1800" b="1">
                          <a:solidFill>
                            <a:srgbClr val="CC3300"/>
                          </a:solidFill>
                        </a:rPr>
                        <a:t>Etiology of Anterior cross bite</a:t>
                      </a:r>
                      <a:endParaRPr lang="en-US" sz="1800" b="1">
                        <a:solidFill>
                          <a:srgbClr val="CC3300"/>
                        </a:solidFill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sz="1800" b="1">
                          <a:solidFill>
                            <a:srgbClr val="CC3300"/>
                          </a:solidFill>
                        </a:rPr>
                        <a:t>Etiology of posterior cross bite</a:t>
                      </a:r>
                      <a:endParaRPr lang="en-US" sz="1800" b="1">
                        <a:solidFill>
                          <a:srgbClr val="CC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sz="1800" b="1">
                          <a:solidFill>
                            <a:srgbClr val="FF5050"/>
                          </a:solidFill>
                          <a:latin typeface="Times New Roman" panose="02020603050405020304" pitchFamily="18" charset="0"/>
                        </a:rPr>
                        <a:t>[I] Dental Causes</a:t>
                      </a:r>
                      <a:endParaRPr lang="en-US" sz="1800" b="1">
                        <a:solidFill>
                          <a:srgbClr val="FF505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46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228600" lvl="0" indent="-228600" algn="just"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Traumatic injury to primary dentition that causes a lingual displacement of permanent tooth bud.</a:t>
                      </a:r>
                    </a:p>
                    <a:p>
                      <a:pPr marL="228600" lvl="0" indent="-22860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sz="1800" dirty="0" err="1">
                          <a:latin typeface="Times New Roman" panose="02020603050405020304" pitchFamily="18" charset="0"/>
                        </a:rPr>
                        <a:t>Persistance</a:t>
                      </a:r>
                      <a:r>
                        <a:rPr sz="1800">
                          <a:latin typeface="Times New Roman" panose="02020603050405020304" pitchFamily="18" charset="0"/>
                        </a:rPr>
                        <a:t> of a deciduous tooth</a:t>
                      </a:r>
                    </a:p>
                    <a:p>
                      <a:pPr marL="228600" lvl="0" indent="-228600" algn="ctr">
                        <a:spcBef>
                          <a:spcPct val="0"/>
                        </a:spcBef>
                        <a:buFontTx/>
                        <a:buNone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   Palatal deflection of its erupting successor</a:t>
                      </a:r>
                    </a:p>
                    <a:p>
                      <a:pPr marL="228600" lvl="0" indent="-228600" algn="ctr">
                        <a:spcBef>
                          <a:spcPct val="0"/>
                        </a:spcBef>
                        <a:buFontTx/>
                        <a:buNone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   Single tooth anterior cross bite</a:t>
                      </a:r>
                    </a:p>
                    <a:p>
                      <a:pPr marL="228600" lvl="0" indent="-228600" algn="just">
                        <a:spcBef>
                          <a:spcPct val="0"/>
                        </a:spcBef>
                        <a:buClr>
                          <a:schemeClr val="tx1"/>
                        </a:buClr>
                        <a:buFontTx/>
                        <a:buAutoNum type="arabicPeriod" startAt="2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Super </a:t>
                      </a:r>
                      <a:r>
                        <a:rPr sz="1800" dirty="0" err="1">
                          <a:latin typeface="Times New Roman" panose="02020603050405020304" pitchFamily="18" charset="0"/>
                        </a:rPr>
                        <a:t>numerary</a:t>
                      </a:r>
                      <a:r>
                        <a:rPr sz="1800">
                          <a:latin typeface="Times New Roman" panose="02020603050405020304" pitchFamily="18" charset="0"/>
                        </a:rPr>
                        <a:t> tooth.</a:t>
                      </a:r>
                    </a:p>
                    <a:p>
                      <a:pPr marL="228600" lvl="0" indent="-228600" algn="just">
                        <a:spcBef>
                          <a:spcPct val="0"/>
                        </a:spcBef>
                        <a:buClr>
                          <a:schemeClr val="tx1"/>
                        </a:buClr>
                        <a:buFontTx/>
                        <a:buAutoNum type="arabicPeriod" startAt="2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A habit of biting the upper lip</a:t>
                      </a:r>
                    </a:p>
                    <a:p>
                      <a:pPr marL="228600" lvl="0" indent="-228600" algn="just">
                        <a:spcBef>
                          <a:spcPct val="0"/>
                        </a:spcBef>
                        <a:buClr>
                          <a:schemeClr val="tx1"/>
                        </a:buClr>
                        <a:buFontTx/>
                        <a:buAutoNum type="arabicPeriod" startAt="2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Cleft lip repair cases</a:t>
                      </a:r>
                    </a:p>
                    <a:p>
                      <a:pPr marL="228600" lvl="0" indent="-228600" algn="just">
                        <a:spcBef>
                          <a:spcPct val="0"/>
                        </a:spcBef>
                        <a:buClr>
                          <a:schemeClr val="tx1"/>
                        </a:buClr>
                        <a:buFontTx/>
                        <a:buAutoNum type="arabicPeriod" startAt="2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Arch length inadequacy</a:t>
                      </a:r>
                    </a:p>
                    <a:p>
                      <a:pPr marL="228600" lvl="0" indent="-228600" algn="ctr">
                        <a:spcBef>
                          <a:spcPct val="0"/>
                        </a:spcBef>
                        <a:buNone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 algn="ctr">
                        <a:spcBef>
                          <a:spcPct val="0"/>
                        </a:spcBef>
                        <a:buNone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Causing lingual deflection of permanent tooth during eruption.</a:t>
                      </a:r>
                      <a:endParaRPr lang="en-US" sz="180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228600" lvl="0" indent="-228600"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Prolonged retention of primary tooth.</a:t>
                      </a:r>
                    </a:p>
                    <a:p>
                      <a:pPr marL="228600" lvl="0" indent="-228600">
                        <a:spcBef>
                          <a:spcPct val="0"/>
                        </a:spcBef>
                        <a:buFontTx/>
                        <a:buNone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>
                        <a:spcBef>
                          <a:spcPct val="0"/>
                        </a:spcBef>
                        <a:buFontTx/>
                        <a:buNone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>
                        <a:spcBef>
                          <a:spcPct val="0"/>
                        </a:spcBef>
                        <a:buFontTx/>
                        <a:buNone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>
                        <a:spcBef>
                          <a:spcPct val="0"/>
                        </a:spcBef>
                        <a:buFontTx/>
                        <a:buNone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>
                        <a:spcBef>
                          <a:spcPct val="0"/>
                        </a:spcBef>
                        <a:buFontTx/>
                        <a:buNone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>
                        <a:spcBef>
                          <a:spcPct val="0"/>
                        </a:spcBef>
                        <a:buFontTx/>
                        <a:buNone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>
                        <a:spcBef>
                          <a:spcPct val="0"/>
                        </a:spcBef>
                        <a:buFontTx/>
                        <a:buNone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>
                        <a:spcBef>
                          <a:spcPct val="0"/>
                        </a:spcBef>
                        <a:buFontTx/>
                        <a:buNone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>
                        <a:spcBef>
                          <a:spcPct val="0"/>
                        </a:spcBef>
                        <a:buClr>
                          <a:schemeClr val="tx1"/>
                        </a:buClr>
                        <a:buFontTx/>
                        <a:buAutoNum type="arabicPeriod" startAt="2"/>
                      </a:pPr>
                      <a:r>
                        <a:rPr sz="1800" dirty="0" err="1">
                          <a:latin typeface="Times New Roman" panose="02020603050405020304" pitchFamily="18" charset="0"/>
                        </a:rPr>
                        <a:t>Ectopic</a:t>
                      </a:r>
                      <a:r>
                        <a:rPr sz="1800">
                          <a:latin typeface="Times New Roman" panose="02020603050405020304" pitchFamily="18" charset="0"/>
                        </a:rPr>
                        <a:t> eruption of the permanent first molar.</a:t>
                      </a:r>
                    </a:p>
                    <a:p>
                      <a:pPr marL="228600" lvl="0" indent="-228600">
                        <a:spcBef>
                          <a:spcPct val="0"/>
                        </a:spcBef>
                        <a:buClr>
                          <a:schemeClr val="tx1"/>
                        </a:buClr>
                        <a:buFontTx/>
                        <a:buAutoNum type="arabicPeriod" startAt="2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Prolonged thumb or finger sucking.</a:t>
                      </a:r>
                    </a:p>
                    <a:p>
                      <a:pPr marL="228600" lvl="0" indent="-228600">
                        <a:spcBef>
                          <a:spcPct val="0"/>
                        </a:spcBef>
                        <a:buClr>
                          <a:schemeClr val="tx1"/>
                        </a:buClr>
                        <a:buFontTx/>
                        <a:buAutoNum type="arabicPeriod" startAt="2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Cleft palate cases.</a:t>
                      </a:r>
                    </a:p>
                    <a:p>
                      <a:pPr marL="228600" lvl="0" indent="-228600">
                        <a:spcBef>
                          <a:spcPct val="0"/>
                        </a:spcBef>
                        <a:buNone/>
                      </a:pPr>
                      <a:endParaRPr lang="en-US" sz="180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24" name="Straight Connector 5223"/>
          <p:cNvSpPr/>
          <p:nvPr/>
        </p:nvSpPr>
        <p:spPr>
          <a:xfrm>
            <a:off x="2330450" y="33147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5225" name="Straight Connector 5224"/>
          <p:cNvSpPr/>
          <p:nvPr/>
        </p:nvSpPr>
        <p:spPr>
          <a:xfrm>
            <a:off x="2330450" y="40767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5226" name="Straight Connector 5225"/>
          <p:cNvSpPr/>
          <p:nvPr/>
        </p:nvSpPr>
        <p:spPr>
          <a:xfrm>
            <a:off x="2332038" y="5767388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7" name="Content Placeholder 9276"/>
          <p:cNvGraphicFramePr>
            <a:graphicFrameLocks noGrp="1"/>
          </p:cNvGraphicFramePr>
          <p:nvPr>
            <p:ph/>
          </p:nvPr>
        </p:nvGraphicFramePr>
        <p:xfrm>
          <a:off x="304800" y="274638"/>
          <a:ext cx="8534400" cy="5851525"/>
        </p:xfrm>
        <a:graphic>
          <a:graphicData uri="http://schemas.openxmlformats.org/drawingml/2006/table">
            <a:tbl>
              <a:tblPr/>
              <a:tblGrid>
                <a:gridCol w="456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1800" b="1">
                          <a:solidFill>
                            <a:srgbClr val="CC3300"/>
                          </a:solidFill>
                        </a:rPr>
                        <a:t>Etiology of Anterior cross bite</a:t>
                      </a:r>
                      <a:endParaRPr lang="en-US" sz="1800" b="1">
                        <a:solidFill>
                          <a:srgbClr val="CC3300"/>
                        </a:solidFill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1800" b="1">
                          <a:solidFill>
                            <a:srgbClr val="CC3300"/>
                          </a:solidFill>
                        </a:rPr>
                        <a:t>Etiology of posterior cross bite</a:t>
                      </a:r>
                      <a:endParaRPr lang="en-US" sz="1800" b="1">
                        <a:solidFill>
                          <a:srgbClr val="CC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1800" b="1">
                          <a:solidFill>
                            <a:srgbClr val="FF5050"/>
                          </a:solidFill>
                          <a:latin typeface="Times New Roman" panose="02020603050405020304" pitchFamily="18" charset="0"/>
                        </a:rPr>
                        <a:t>[II] Skeletal Causes</a:t>
                      </a:r>
                      <a:endParaRPr lang="en-US" sz="1800" b="1">
                        <a:solidFill>
                          <a:srgbClr val="FF505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52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228600" lvl="0" indent="-228600" algn="just">
                        <a:spcBef>
                          <a:spcPct val="100000"/>
                        </a:spcBef>
                        <a:buFontTx/>
                        <a:buAutoNum type="arabicPeriod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Genetic.</a:t>
                      </a:r>
                    </a:p>
                    <a:p>
                      <a:pPr marL="228600" lvl="0" indent="-228600" algn="just">
                        <a:spcBef>
                          <a:spcPct val="100000"/>
                        </a:spcBef>
                        <a:buFontTx/>
                        <a:buAutoNum type="arabicPeriod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Due to deficient anterior growth of maxilla</a:t>
                      </a:r>
                    </a:p>
                    <a:p>
                      <a:pPr marL="228600" lvl="0" indent="-228600" algn="just">
                        <a:spcBef>
                          <a:spcPct val="100000"/>
                        </a:spcBef>
                        <a:buFontTx/>
                        <a:buAutoNum type="arabicPeriod"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 algn="just">
                        <a:spcBef>
                          <a:spcPct val="100000"/>
                        </a:spcBef>
                        <a:buFontTx/>
                        <a:buAutoNum type="arabicPeriod"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 algn="just">
                        <a:spcBef>
                          <a:spcPct val="100000"/>
                        </a:spcBef>
                        <a:buFontTx/>
                        <a:buAutoNum type="arabicPeriod"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 algn="just">
                        <a:spcBef>
                          <a:spcPct val="250000"/>
                        </a:spcBef>
                        <a:buFontTx/>
                        <a:buAutoNum type="arabicPeriod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Excessive abnormal </a:t>
                      </a:r>
                      <a:r>
                        <a:rPr sz="1800" dirty="0" err="1">
                          <a:latin typeface="Times New Roman" panose="02020603050405020304" pitchFamily="18" charset="0"/>
                        </a:rPr>
                        <a:t>mandibular</a:t>
                      </a:r>
                      <a:r>
                        <a:rPr sz="1800">
                          <a:latin typeface="Times New Roman" panose="02020603050405020304" pitchFamily="18" charset="0"/>
                        </a:rPr>
                        <a:t> growth in </a:t>
                      </a:r>
                      <a:r>
                        <a:rPr sz="1800" dirty="0" err="1">
                          <a:latin typeface="Times New Roman" panose="02020603050405020304" pitchFamily="18" charset="0"/>
                        </a:rPr>
                        <a:t>anteriorly</a:t>
                      </a:r>
                      <a:r>
                        <a:rPr sz="1800"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marL="228600" lvl="0" indent="-228600" algn="just">
                        <a:spcBef>
                          <a:spcPct val="100000"/>
                        </a:spcBef>
                        <a:buFontTx/>
                        <a:buAutoNum type="arabicPeriod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Combination of both 2. &amp; 3.</a:t>
                      </a:r>
                      <a:endParaRPr lang="en-US" sz="180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228600" lvl="0" indent="-228600" algn="just">
                        <a:spcBef>
                          <a:spcPct val="100000"/>
                        </a:spcBef>
                        <a:buFontTx/>
                        <a:buAutoNum type="arabicPeriod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Genetic.</a:t>
                      </a:r>
                    </a:p>
                    <a:p>
                      <a:pPr marL="228600" lvl="0" indent="-228600" algn="just">
                        <a:spcBef>
                          <a:spcPct val="100000"/>
                        </a:spcBef>
                        <a:buFontTx/>
                        <a:buAutoNum type="arabicPeriod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Due to deficient lateral growth of maxilla. </a:t>
                      </a:r>
                    </a:p>
                    <a:p>
                      <a:pPr marL="228600" lvl="0" indent="-22860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sz="1800" dirty="0" err="1">
                          <a:latin typeface="Times New Roman" panose="02020603050405020304" pitchFamily="18" charset="0"/>
                        </a:rPr>
                        <a:t>Eg</a:t>
                      </a:r>
                      <a:r>
                        <a:rPr sz="1800">
                          <a:latin typeface="Times New Roman" panose="02020603050405020304" pitchFamily="18" charset="0"/>
                        </a:rPr>
                        <a:t>.       In cleft palate cases</a:t>
                      </a:r>
                    </a:p>
                    <a:p>
                      <a:pPr marL="228600" lvl="0" indent="-228600" algn="ctr">
                        <a:spcBef>
                          <a:spcPct val="25000"/>
                        </a:spcBef>
                        <a:buFontTx/>
                        <a:buNone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 algn="ctr">
                        <a:spcBef>
                          <a:spcPct val="25000"/>
                        </a:spcBef>
                        <a:buFontTx/>
                        <a:buNone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se Stimulation in mid palatal suture</a:t>
                      </a:r>
                    </a:p>
                    <a:p>
                      <a:pPr marL="228600" lvl="0" indent="-228600" algn="ctr">
                        <a:spcBef>
                          <a:spcPct val="25000"/>
                        </a:spcBef>
                        <a:buFontTx/>
                        <a:buNone/>
                      </a:pPr>
                      <a:endParaRPr sz="1800">
                        <a:latin typeface="Times New Roman" panose="02020603050405020304" pitchFamily="18" charset="0"/>
                      </a:endParaRPr>
                    </a:p>
                    <a:p>
                      <a:pPr marL="228600" lvl="0" indent="-228600" algn="ctr">
                        <a:spcBef>
                          <a:spcPct val="25000"/>
                        </a:spcBef>
                        <a:buFontTx/>
                        <a:buNone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se Lateral maxillary growth</a:t>
                      </a:r>
                    </a:p>
                    <a:p>
                      <a:pPr marL="228600" lvl="0" indent="-228600" algn="just">
                        <a:spcBef>
                          <a:spcPct val="150000"/>
                        </a:spcBef>
                        <a:buFontTx/>
                        <a:buAutoNum type="arabicPeriod" startAt="3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Excessive abnormal </a:t>
                      </a:r>
                      <a:r>
                        <a:rPr sz="1800" dirty="0" err="1">
                          <a:latin typeface="Times New Roman" panose="02020603050405020304" pitchFamily="18" charset="0"/>
                        </a:rPr>
                        <a:t>mandibular</a:t>
                      </a:r>
                      <a:r>
                        <a:rPr sz="1800">
                          <a:latin typeface="Times New Roman" panose="02020603050405020304" pitchFamily="18" charset="0"/>
                        </a:rPr>
                        <a:t> growth laterally.</a:t>
                      </a:r>
                    </a:p>
                    <a:p>
                      <a:pPr marL="228600" lvl="0" indent="-228600" algn="just">
                        <a:spcBef>
                          <a:spcPct val="150000"/>
                        </a:spcBef>
                        <a:buFontTx/>
                        <a:buAutoNum type="arabicPeriod" startAt="3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Combination of both 2. &amp; 3.</a:t>
                      </a:r>
                    </a:p>
                    <a:p>
                      <a:pPr marL="228600" lvl="0" indent="-228600">
                        <a:buNone/>
                      </a:pPr>
                      <a:endParaRPr lang="en-US" sz="180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48" name="Straight Connector 9247"/>
          <p:cNvSpPr/>
          <p:nvPr/>
        </p:nvSpPr>
        <p:spPr>
          <a:xfrm>
            <a:off x="5137150" y="3127375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49" name="Straight Connector 9248"/>
          <p:cNvSpPr/>
          <p:nvPr/>
        </p:nvSpPr>
        <p:spPr>
          <a:xfrm>
            <a:off x="6629400" y="278765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62" name="Straight Connector 9261"/>
          <p:cNvSpPr/>
          <p:nvPr/>
        </p:nvSpPr>
        <p:spPr>
          <a:xfrm>
            <a:off x="5534025" y="3843338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63" name="Straight Connector 9262"/>
          <p:cNvSpPr/>
          <p:nvPr/>
        </p:nvSpPr>
        <p:spPr>
          <a:xfrm>
            <a:off x="6629400" y="3444875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5" name="Content Placeholder 11304"/>
          <p:cNvGraphicFramePr>
            <a:graphicFrameLocks noGrp="1"/>
          </p:cNvGraphicFramePr>
          <p:nvPr>
            <p:ph/>
          </p:nvPr>
        </p:nvGraphicFramePr>
        <p:xfrm>
          <a:off x="457200" y="973138"/>
          <a:ext cx="8229600" cy="4589463"/>
        </p:xfrm>
        <a:graphic>
          <a:graphicData uri="http://schemas.openxmlformats.org/drawingml/2006/table">
            <a:tbl>
              <a:tblPr/>
              <a:tblGrid>
                <a:gridCol w="439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1800" b="1">
                          <a:solidFill>
                            <a:srgbClr val="CC3300"/>
                          </a:solidFill>
                        </a:rPr>
                        <a:t>Etiology of Anterior cross bite</a:t>
                      </a:r>
                      <a:endParaRPr lang="en-US" sz="1800" b="1">
                        <a:solidFill>
                          <a:srgbClr val="CC3300"/>
                        </a:solidFill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1800" b="1">
                          <a:solidFill>
                            <a:srgbClr val="CC3300"/>
                          </a:solidFill>
                        </a:rPr>
                        <a:t>Etiology of Posterior cross bite</a:t>
                      </a:r>
                      <a:endParaRPr lang="en-US" sz="1800" b="1">
                        <a:solidFill>
                          <a:srgbClr val="CC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8"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1800" b="1">
                          <a:solidFill>
                            <a:srgbClr val="FF5050"/>
                          </a:solidFill>
                          <a:latin typeface="Times New Roman" panose="02020603050405020304" pitchFamily="18" charset="0"/>
                        </a:rPr>
                        <a:t>[III] Functional Cross bite</a:t>
                      </a:r>
                      <a:endParaRPr lang="en-US" sz="1800" b="1">
                        <a:solidFill>
                          <a:srgbClr val="FF505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228600" lvl="0" indent="-228600" algn="just">
                        <a:lnSpc>
                          <a:spcPct val="150000"/>
                        </a:lnSpc>
                        <a:spcBef>
                          <a:spcPct val="200000"/>
                        </a:spcBef>
                        <a:buFontTx/>
                        <a:buAutoNum type="arabicPeriod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Pseudo class III</a:t>
                      </a:r>
                    </a:p>
                    <a:p>
                      <a:pPr marL="228600" lvl="0" indent="-228600" algn="just">
                        <a:lnSpc>
                          <a:spcPct val="150000"/>
                        </a:lnSpc>
                        <a:spcBef>
                          <a:spcPct val="200000"/>
                        </a:spcBef>
                        <a:buFontTx/>
                        <a:buAutoNum type="arabicPeriod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Habitual forward positioning of the mandible to obtain maximum </a:t>
                      </a:r>
                      <a:r>
                        <a:rPr sz="1800" dirty="0" err="1">
                          <a:latin typeface="Times New Roman" panose="02020603050405020304" pitchFamily="18" charset="0"/>
                        </a:rPr>
                        <a:t>intercuspation</a:t>
                      </a:r>
                      <a:r>
                        <a:rPr sz="1800">
                          <a:latin typeface="Times New Roman" panose="02020603050405020304" pitchFamily="18" charset="0"/>
                        </a:rPr>
                        <a:t> may lead to an anterior cross bite.</a:t>
                      </a:r>
                      <a:endParaRPr lang="en-US" sz="180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ct val="200000"/>
                        </a:spcBef>
                        <a:buFontTx/>
                        <a:buAutoNum type="arabicPeriod"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Unilateral posterior cross bite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200000"/>
                        </a:spcBef>
                        <a:buFontTx/>
                        <a:buNone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Due to </a:t>
                      </a:r>
                      <a:r>
                        <a:rPr sz="1800" dirty="0" err="1">
                          <a:latin typeface="Times New Roman" panose="02020603050405020304" pitchFamily="18" charset="0"/>
                        </a:rPr>
                        <a:t>occlusal</a:t>
                      </a:r>
                      <a:r>
                        <a:rPr sz="1800">
                          <a:latin typeface="Times New Roman" panose="02020603050405020304" pitchFamily="18" charset="0"/>
                        </a:rPr>
                        <a:t> interferences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200000"/>
                        </a:spcBef>
                        <a:buFontTx/>
                        <a:buNone/>
                      </a:pPr>
                      <a:r>
                        <a:rPr sz="1800">
                          <a:latin typeface="Times New Roman" panose="02020603050405020304" pitchFamily="18" charset="0"/>
                        </a:rPr>
                        <a:t>Deviation of mandible during jaw closure</a:t>
                      </a:r>
                      <a:endParaRPr lang="en-US" sz="180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02" name="Straight Connector 11301"/>
          <p:cNvSpPr/>
          <p:nvPr/>
        </p:nvSpPr>
        <p:spPr>
          <a:xfrm>
            <a:off x="6705600" y="2573338"/>
            <a:ext cx="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303" name="Straight Connector 11302"/>
          <p:cNvSpPr/>
          <p:nvPr/>
        </p:nvSpPr>
        <p:spPr>
          <a:xfrm>
            <a:off x="6705600" y="3487738"/>
            <a:ext cx="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0483"/>
          <p:cNvSpPr txBox="1"/>
          <p:nvPr/>
        </p:nvSpPr>
        <p:spPr>
          <a:xfrm>
            <a:off x="0" y="0"/>
            <a:ext cx="8610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600" b="1">
                <a:solidFill>
                  <a:srgbClr val="808000"/>
                </a:solidFill>
                <a:latin typeface="Garamond" panose="02020404030301010803" pitchFamily="18" charset="0"/>
              </a:rPr>
              <a:t>CLASSIFICATION</a:t>
            </a:r>
          </a:p>
        </p:txBody>
      </p:sp>
      <p:sp>
        <p:nvSpPr>
          <p:cNvPr id="20485" name="Text Box 20484"/>
          <p:cNvSpPr txBox="1"/>
          <p:nvPr/>
        </p:nvSpPr>
        <p:spPr>
          <a:xfrm>
            <a:off x="228600" y="533400"/>
            <a:ext cx="853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009900"/>
                </a:solidFill>
                <a:latin typeface="Times New Roman" panose="02020603050405020304" pitchFamily="18" charset="0"/>
              </a:rPr>
              <a:t>[I] Based on Location</a:t>
            </a:r>
          </a:p>
        </p:txBody>
      </p:sp>
      <p:sp>
        <p:nvSpPr>
          <p:cNvPr id="20486" name="Text Box 20485"/>
          <p:cNvSpPr txBox="1"/>
          <p:nvPr/>
        </p:nvSpPr>
        <p:spPr>
          <a:xfrm>
            <a:off x="1143000" y="1966913"/>
            <a:ext cx="3200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b="1">
                <a:solidFill>
                  <a:srgbClr val="000000"/>
                </a:solidFill>
                <a:latin typeface="Times New Roman" panose="02020603050405020304" pitchFamily="18" charset="0"/>
              </a:rPr>
              <a:t>ANTERIOR CROSS BITE</a:t>
            </a:r>
          </a:p>
        </p:txBody>
      </p:sp>
      <p:sp>
        <p:nvSpPr>
          <p:cNvPr id="20487" name="Text Box 20486"/>
          <p:cNvSpPr txBox="1"/>
          <p:nvPr/>
        </p:nvSpPr>
        <p:spPr>
          <a:xfrm>
            <a:off x="5334000" y="1966913"/>
            <a:ext cx="3200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b="1">
                <a:solidFill>
                  <a:srgbClr val="000000"/>
                </a:solidFill>
                <a:latin typeface="Times New Roman" panose="02020603050405020304" pitchFamily="18" charset="0"/>
              </a:rPr>
              <a:t>POSTERIOR CROSS BITE</a:t>
            </a:r>
          </a:p>
        </p:txBody>
      </p:sp>
      <p:sp>
        <p:nvSpPr>
          <p:cNvPr id="20488" name="Text Box 20487"/>
          <p:cNvSpPr txBox="1"/>
          <p:nvPr/>
        </p:nvSpPr>
        <p:spPr>
          <a:xfrm>
            <a:off x="304800" y="2366963"/>
            <a:ext cx="3886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solidFill>
                  <a:schemeClr val="hlink"/>
                </a:solidFill>
                <a:latin typeface="Times New Roman" panose="02020603050405020304" pitchFamily="18" charset="0"/>
              </a:rPr>
              <a:t>a. According to no. of teeth involved</a:t>
            </a:r>
          </a:p>
        </p:txBody>
      </p:sp>
      <p:sp>
        <p:nvSpPr>
          <p:cNvPr id="20489" name="Text Box 20488"/>
          <p:cNvSpPr txBox="1"/>
          <p:nvPr/>
        </p:nvSpPr>
        <p:spPr>
          <a:xfrm>
            <a:off x="4876800" y="2366963"/>
            <a:ext cx="3886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solidFill>
                  <a:schemeClr val="hlink"/>
                </a:solidFill>
                <a:latin typeface="Times New Roman" panose="02020603050405020304" pitchFamily="18" charset="0"/>
              </a:rPr>
              <a:t>a. According to no. of teeth involved</a:t>
            </a:r>
          </a:p>
        </p:txBody>
      </p:sp>
      <p:sp>
        <p:nvSpPr>
          <p:cNvPr id="20490" name="Rectangles 20489"/>
          <p:cNvSpPr/>
          <p:nvPr/>
        </p:nvSpPr>
        <p:spPr>
          <a:xfrm>
            <a:off x="381000" y="3095625"/>
            <a:ext cx="1676400" cy="609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>
                <a:latin typeface="Times New Roman" panose="02020603050405020304" pitchFamily="18" charset="0"/>
              </a:rPr>
              <a:t>Single tooth </a:t>
            </a:r>
          </a:p>
          <a:p>
            <a:pPr algn="ctr"/>
            <a:r>
              <a:rPr>
                <a:latin typeface="Times New Roman" panose="02020603050405020304" pitchFamily="18" charset="0"/>
              </a:rPr>
              <a:t>Cross bite</a:t>
            </a:r>
          </a:p>
        </p:txBody>
      </p:sp>
      <p:sp>
        <p:nvSpPr>
          <p:cNvPr id="20491" name="Rectangles 20490"/>
          <p:cNvSpPr/>
          <p:nvPr/>
        </p:nvSpPr>
        <p:spPr>
          <a:xfrm>
            <a:off x="2362200" y="3095625"/>
            <a:ext cx="1600200" cy="609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>
                <a:latin typeface="Times New Roman" panose="02020603050405020304" pitchFamily="18" charset="0"/>
              </a:rPr>
              <a:t>Segmental </a:t>
            </a:r>
          </a:p>
          <a:p>
            <a:pPr algn="ctr"/>
            <a:r>
              <a:rPr>
                <a:latin typeface="Times New Roman" panose="02020603050405020304" pitchFamily="18" charset="0"/>
              </a:rPr>
              <a:t>Cross bite</a:t>
            </a:r>
          </a:p>
        </p:txBody>
      </p:sp>
      <p:sp>
        <p:nvSpPr>
          <p:cNvPr id="20492" name="Rectangles 20491"/>
          <p:cNvSpPr/>
          <p:nvPr/>
        </p:nvSpPr>
        <p:spPr>
          <a:xfrm>
            <a:off x="5029200" y="3095625"/>
            <a:ext cx="1676400" cy="609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>
                <a:latin typeface="Times New Roman" panose="02020603050405020304" pitchFamily="18" charset="0"/>
              </a:rPr>
              <a:t>Single tooth </a:t>
            </a:r>
          </a:p>
          <a:p>
            <a:pPr algn="ctr"/>
            <a:r>
              <a:rPr>
                <a:latin typeface="Times New Roman" panose="02020603050405020304" pitchFamily="18" charset="0"/>
              </a:rPr>
              <a:t>Cross bite</a:t>
            </a:r>
          </a:p>
        </p:txBody>
      </p:sp>
      <p:sp>
        <p:nvSpPr>
          <p:cNvPr id="20493" name="Rectangles 20492"/>
          <p:cNvSpPr/>
          <p:nvPr/>
        </p:nvSpPr>
        <p:spPr>
          <a:xfrm>
            <a:off x="7010400" y="3095625"/>
            <a:ext cx="1600200" cy="609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>
                <a:latin typeface="Times New Roman" panose="02020603050405020304" pitchFamily="18" charset="0"/>
              </a:rPr>
              <a:t>Segmental </a:t>
            </a:r>
          </a:p>
          <a:p>
            <a:pPr algn="ctr"/>
            <a:r>
              <a:rPr>
                <a:latin typeface="Times New Roman" panose="02020603050405020304" pitchFamily="18" charset="0"/>
              </a:rPr>
              <a:t>Cross bite</a:t>
            </a:r>
          </a:p>
        </p:txBody>
      </p:sp>
      <p:sp>
        <p:nvSpPr>
          <p:cNvPr id="20494" name="Straight Connector 20493"/>
          <p:cNvSpPr/>
          <p:nvPr/>
        </p:nvSpPr>
        <p:spPr>
          <a:xfrm>
            <a:off x="1066800" y="279082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495" name="Straight Connector 20494"/>
          <p:cNvSpPr/>
          <p:nvPr/>
        </p:nvSpPr>
        <p:spPr>
          <a:xfrm>
            <a:off x="3200400" y="279082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496" name="Straight Connector 20495"/>
          <p:cNvSpPr/>
          <p:nvPr/>
        </p:nvSpPr>
        <p:spPr>
          <a:xfrm>
            <a:off x="5867400" y="279082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497" name="Straight Connector 20496"/>
          <p:cNvSpPr/>
          <p:nvPr/>
        </p:nvSpPr>
        <p:spPr>
          <a:xfrm>
            <a:off x="7848600" y="279082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498" name="Straight Connector 20497"/>
          <p:cNvSpPr/>
          <p:nvPr/>
        </p:nvSpPr>
        <p:spPr>
          <a:xfrm>
            <a:off x="1066800" y="2790825"/>
            <a:ext cx="2133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9" name="Straight Connector 20498"/>
          <p:cNvSpPr/>
          <p:nvPr/>
        </p:nvSpPr>
        <p:spPr>
          <a:xfrm>
            <a:off x="5867400" y="2790825"/>
            <a:ext cx="1981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00" name="Straight Connector 20499"/>
          <p:cNvSpPr/>
          <p:nvPr/>
        </p:nvSpPr>
        <p:spPr>
          <a:xfrm>
            <a:off x="2286000" y="2714625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01" name="Straight Connector 20500"/>
          <p:cNvSpPr/>
          <p:nvPr/>
        </p:nvSpPr>
        <p:spPr>
          <a:xfrm>
            <a:off x="6934200" y="2714625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02" name="Text Box 20501"/>
          <p:cNvSpPr txBox="1"/>
          <p:nvPr/>
        </p:nvSpPr>
        <p:spPr>
          <a:xfrm>
            <a:off x="4876800" y="3857625"/>
            <a:ext cx="3657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solidFill>
                  <a:schemeClr val="hlink"/>
                </a:solidFill>
                <a:latin typeface="Times New Roman" panose="02020603050405020304" pitchFamily="18" charset="0"/>
              </a:rPr>
              <a:t>b. According to side involved</a:t>
            </a:r>
          </a:p>
        </p:txBody>
      </p:sp>
      <p:sp>
        <p:nvSpPr>
          <p:cNvPr id="20503" name="Rectangles 20502"/>
          <p:cNvSpPr/>
          <p:nvPr/>
        </p:nvSpPr>
        <p:spPr>
          <a:xfrm>
            <a:off x="4953000" y="4586288"/>
            <a:ext cx="1676400" cy="414337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>
                <a:latin typeface="Times New Roman" panose="02020603050405020304" pitchFamily="18" charset="0"/>
              </a:rPr>
              <a:t>Unilateral</a:t>
            </a:r>
          </a:p>
        </p:txBody>
      </p:sp>
      <p:sp>
        <p:nvSpPr>
          <p:cNvPr id="20504" name="Rectangles 20503"/>
          <p:cNvSpPr/>
          <p:nvPr/>
        </p:nvSpPr>
        <p:spPr>
          <a:xfrm>
            <a:off x="6934200" y="4586288"/>
            <a:ext cx="1600200" cy="414337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>
                <a:latin typeface="Times New Roman" panose="02020603050405020304" pitchFamily="18" charset="0"/>
              </a:rPr>
              <a:t>Bilateral</a:t>
            </a:r>
          </a:p>
        </p:txBody>
      </p:sp>
      <p:sp>
        <p:nvSpPr>
          <p:cNvPr id="20505" name="Straight Connector 20504"/>
          <p:cNvSpPr/>
          <p:nvPr/>
        </p:nvSpPr>
        <p:spPr>
          <a:xfrm>
            <a:off x="5791200" y="4281488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06" name="Straight Connector 20505"/>
          <p:cNvSpPr/>
          <p:nvPr/>
        </p:nvSpPr>
        <p:spPr>
          <a:xfrm>
            <a:off x="7772400" y="4281488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07" name="Straight Connector 20506"/>
          <p:cNvSpPr/>
          <p:nvPr/>
        </p:nvSpPr>
        <p:spPr>
          <a:xfrm>
            <a:off x="5791200" y="4281488"/>
            <a:ext cx="1981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08" name="Straight Connector 20507"/>
          <p:cNvSpPr/>
          <p:nvPr/>
        </p:nvSpPr>
        <p:spPr>
          <a:xfrm>
            <a:off x="6858000" y="4205288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09" name="Text Box 20508"/>
          <p:cNvSpPr txBox="1"/>
          <p:nvPr/>
        </p:nvSpPr>
        <p:spPr>
          <a:xfrm>
            <a:off x="4876800" y="5186363"/>
            <a:ext cx="3657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solidFill>
                  <a:schemeClr val="hlink"/>
                </a:solidFill>
                <a:latin typeface="Times New Roman" panose="02020603050405020304" pitchFamily="18" charset="0"/>
              </a:rPr>
              <a:t>c. According to extent</a:t>
            </a:r>
          </a:p>
        </p:txBody>
      </p:sp>
      <p:sp>
        <p:nvSpPr>
          <p:cNvPr id="20510" name="Rectangles 20509"/>
          <p:cNvSpPr/>
          <p:nvPr/>
        </p:nvSpPr>
        <p:spPr>
          <a:xfrm>
            <a:off x="3886200" y="5991225"/>
            <a:ext cx="1676400" cy="609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>
                <a:latin typeface="Times New Roman" panose="02020603050405020304" pitchFamily="18" charset="0"/>
              </a:rPr>
              <a:t>Single posture</a:t>
            </a:r>
          </a:p>
          <a:p>
            <a:pPr algn="ctr"/>
            <a:r>
              <a:rPr>
                <a:latin typeface="Times New Roman" panose="02020603050405020304" pitchFamily="18" charset="0"/>
              </a:rPr>
              <a:t>Cross bite</a:t>
            </a:r>
          </a:p>
        </p:txBody>
      </p:sp>
      <p:sp>
        <p:nvSpPr>
          <p:cNvPr id="20511" name="Rectangles 20510"/>
          <p:cNvSpPr/>
          <p:nvPr/>
        </p:nvSpPr>
        <p:spPr>
          <a:xfrm>
            <a:off x="5715000" y="5991225"/>
            <a:ext cx="1600200" cy="609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dirty="0" err="1">
                <a:latin typeface="Times New Roman" panose="02020603050405020304" pitchFamily="18" charset="0"/>
              </a:rPr>
              <a:t>Buccal</a:t>
            </a:r>
            <a:endParaRPr>
              <a:latin typeface="Times New Roman" panose="02020603050405020304" pitchFamily="18" charset="0"/>
            </a:endParaRPr>
          </a:p>
          <a:p>
            <a:pPr algn="ctr"/>
            <a:r>
              <a:rPr>
                <a:latin typeface="Times New Roman" panose="02020603050405020304" pitchFamily="18" charset="0"/>
              </a:rPr>
              <a:t>Non-occlusion</a:t>
            </a:r>
          </a:p>
        </p:txBody>
      </p:sp>
      <p:sp>
        <p:nvSpPr>
          <p:cNvPr id="20512" name="Straight Connector 20511"/>
          <p:cNvSpPr/>
          <p:nvPr/>
        </p:nvSpPr>
        <p:spPr>
          <a:xfrm>
            <a:off x="4724400" y="568642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13" name="Straight Connector 20512"/>
          <p:cNvSpPr/>
          <p:nvPr/>
        </p:nvSpPr>
        <p:spPr>
          <a:xfrm>
            <a:off x="6553200" y="568642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14" name="Straight Connector 20513"/>
          <p:cNvSpPr/>
          <p:nvPr/>
        </p:nvSpPr>
        <p:spPr>
          <a:xfrm>
            <a:off x="4724400" y="5686425"/>
            <a:ext cx="3657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15" name="Straight Connector 20514"/>
          <p:cNvSpPr/>
          <p:nvPr/>
        </p:nvSpPr>
        <p:spPr>
          <a:xfrm>
            <a:off x="5791200" y="5610225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16" name="Straight Connector 20515"/>
          <p:cNvSpPr/>
          <p:nvPr/>
        </p:nvSpPr>
        <p:spPr>
          <a:xfrm>
            <a:off x="8382000" y="568642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17" name="Rectangles 20516"/>
          <p:cNvSpPr/>
          <p:nvPr/>
        </p:nvSpPr>
        <p:spPr>
          <a:xfrm>
            <a:off x="7467600" y="5991225"/>
            <a:ext cx="1600200" cy="609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>
                <a:latin typeface="Times New Roman" panose="02020603050405020304" pitchFamily="18" charset="0"/>
              </a:rPr>
              <a:t>Lingual</a:t>
            </a:r>
          </a:p>
          <a:p>
            <a:pPr algn="ctr"/>
            <a:r>
              <a:rPr>
                <a:latin typeface="Times New Roman" panose="02020603050405020304" pitchFamily="18" charset="0"/>
              </a:rPr>
              <a:t>Non-occlusion</a:t>
            </a:r>
          </a:p>
        </p:txBody>
      </p:sp>
      <p:sp>
        <p:nvSpPr>
          <p:cNvPr id="20518" name="Text Box 20517"/>
          <p:cNvSpPr txBox="1"/>
          <p:nvPr/>
        </p:nvSpPr>
        <p:spPr>
          <a:xfrm>
            <a:off x="3505200" y="990600"/>
            <a:ext cx="1981200" cy="476250"/>
          </a:xfrm>
          <a:prstGeom prst="rect">
            <a:avLst/>
          </a:prstGeom>
          <a:solidFill>
            <a:srgbClr val="CCFFFF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990099"/>
                </a:solidFill>
                <a:latin typeface="Times New Roman" panose="02020603050405020304" pitchFamily="18" charset="0"/>
              </a:rPr>
              <a:t>Cross bite</a:t>
            </a:r>
          </a:p>
        </p:txBody>
      </p:sp>
      <p:grpSp>
        <p:nvGrpSpPr>
          <p:cNvPr id="20523" name="Group 20522"/>
          <p:cNvGrpSpPr/>
          <p:nvPr/>
        </p:nvGrpSpPr>
        <p:grpSpPr>
          <a:xfrm>
            <a:off x="2133600" y="1524000"/>
            <a:ext cx="4419600" cy="381000"/>
            <a:chOff x="2064" y="960"/>
            <a:chExt cx="1344" cy="240"/>
          </a:xfrm>
        </p:grpSpPr>
        <p:sp>
          <p:nvSpPr>
            <p:cNvPr id="20519" name="Straight Connector 20518"/>
            <p:cNvSpPr/>
            <p:nvPr/>
          </p:nvSpPr>
          <p:spPr>
            <a:xfrm>
              <a:off x="2064" y="100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520" name="Straight Connector 20519"/>
            <p:cNvSpPr/>
            <p:nvPr/>
          </p:nvSpPr>
          <p:spPr>
            <a:xfrm>
              <a:off x="3408" y="100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521" name="Straight Connector 20520"/>
            <p:cNvSpPr/>
            <p:nvPr/>
          </p:nvSpPr>
          <p:spPr>
            <a:xfrm>
              <a:off x="2064" y="1008"/>
              <a:ext cx="13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22" name="Straight Connector 20521"/>
            <p:cNvSpPr/>
            <p:nvPr/>
          </p:nvSpPr>
          <p:spPr>
            <a:xfrm>
              <a:off x="2832" y="960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1507"/>
          <p:cNvSpPr txBox="1"/>
          <p:nvPr/>
        </p:nvSpPr>
        <p:spPr>
          <a:xfrm>
            <a:off x="304800" y="152400"/>
            <a:ext cx="853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009900"/>
                </a:solidFill>
                <a:latin typeface="Times New Roman" panose="02020603050405020304" pitchFamily="18" charset="0"/>
              </a:rPr>
              <a:t>[II] Based on the Etiologic Factor</a:t>
            </a:r>
          </a:p>
        </p:txBody>
      </p:sp>
      <p:sp>
        <p:nvSpPr>
          <p:cNvPr id="21509" name="Rectangles 21508"/>
          <p:cNvSpPr/>
          <p:nvPr/>
        </p:nvSpPr>
        <p:spPr>
          <a:xfrm>
            <a:off x="914400" y="2592388"/>
            <a:ext cx="2317750" cy="131286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800">
                <a:latin typeface="Times New Roman" panose="02020603050405020304" pitchFamily="18" charset="0"/>
              </a:rPr>
              <a:t>Skeletal </a:t>
            </a:r>
          </a:p>
          <a:p>
            <a:pPr algn="ctr"/>
            <a:r>
              <a:rPr sz="2800" dirty="0" err="1">
                <a:latin typeface="Times New Roman" panose="02020603050405020304" pitchFamily="18" charset="0"/>
              </a:rPr>
              <a:t>Crossbite</a:t>
            </a:r>
            <a:endParaRPr sz="2800">
              <a:latin typeface="Times New Roman" panose="02020603050405020304" pitchFamily="18" charset="0"/>
            </a:endParaRPr>
          </a:p>
        </p:txBody>
      </p:sp>
      <p:sp>
        <p:nvSpPr>
          <p:cNvPr id="21510" name="Rectangles 21509"/>
          <p:cNvSpPr/>
          <p:nvPr/>
        </p:nvSpPr>
        <p:spPr>
          <a:xfrm>
            <a:off x="3441700" y="2592388"/>
            <a:ext cx="2212975" cy="131286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800">
                <a:latin typeface="Times New Roman" panose="02020603050405020304" pitchFamily="18" charset="0"/>
              </a:rPr>
              <a:t>Dental </a:t>
            </a:r>
          </a:p>
          <a:p>
            <a:pPr algn="ctr"/>
            <a:r>
              <a:rPr sz="2800" dirty="0" err="1">
                <a:latin typeface="Times New Roman" panose="02020603050405020304" pitchFamily="18" charset="0"/>
              </a:rPr>
              <a:t>Crossbite</a:t>
            </a:r>
            <a:endParaRPr sz="2800">
              <a:latin typeface="Times New Roman" panose="02020603050405020304" pitchFamily="18" charset="0"/>
            </a:endParaRPr>
          </a:p>
        </p:txBody>
      </p:sp>
      <p:sp>
        <p:nvSpPr>
          <p:cNvPr id="21511" name="Straight Connector 21510"/>
          <p:cNvSpPr/>
          <p:nvPr/>
        </p:nvSpPr>
        <p:spPr>
          <a:xfrm>
            <a:off x="2073275" y="1935163"/>
            <a:ext cx="1588" cy="6572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2" name="Straight Connector 21511"/>
          <p:cNvSpPr/>
          <p:nvPr/>
        </p:nvSpPr>
        <p:spPr>
          <a:xfrm>
            <a:off x="4586288" y="1935163"/>
            <a:ext cx="3175" cy="6572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3" name="Straight Connector 21512"/>
          <p:cNvSpPr/>
          <p:nvPr/>
        </p:nvSpPr>
        <p:spPr>
          <a:xfrm>
            <a:off x="2073275" y="1935163"/>
            <a:ext cx="5056188" cy="47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4" name="Straight Connector 21513"/>
          <p:cNvSpPr/>
          <p:nvPr/>
        </p:nvSpPr>
        <p:spPr>
          <a:xfrm>
            <a:off x="4584700" y="1543050"/>
            <a:ext cx="3175" cy="3921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5" name="Straight Connector 21514"/>
          <p:cNvSpPr/>
          <p:nvPr/>
        </p:nvSpPr>
        <p:spPr>
          <a:xfrm>
            <a:off x="7129463" y="1935163"/>
            <a:ext cx="1587" cy="6572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6" name="Rectangles 21515"/>
          <p:cNvSpPr/>
          <p:nvPr/>
        </p:nvSpPr>
        <p:spPr>
          <a:xfrm>
            <a:off x="5865813" y="2592388"/>
            <a:ext cx="2211387" cy="131286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800">
                <a:latin typeface="Times New Roman" panose="02020603050405020304" pitchFamily="18" charset="0"/>
              </a:rPr>
              <a:t>Functional </a:t>
            </a:r>
          </a:p>
          <a:p>
            <a:pPr algn="ctr"/>
            <a:r>
              <a:rPr sz="2800" dirty="0" err="1">
                <a:latin typeface="Times New Roman" panose="02020603050405020304" pitchFamily="18" charset="0"/>
              </a:rPr>
              <a:t>Crossbite</a:t>
            </a:r>
            <a:endParaRPr sz="2800">
              <a:latin typeface="Times New Roman" panose="02020603050405020304" pitchFamily="18" charset="0"/>
            </a:endParaRPr>
          </a:p>
        </p:txBody>
      </p:sp>
      <p:sp>
        <p:nvSpPr>
          <p:cNvPr id="21519" name="Text Box 21518"/>
          <p:cNvSpPr txBox="1"/>
          <p:nvPr/>
        </p:nvSpPr>
        <p:spPr>
          <a:xfrm>
            <a:off x="2971800" y="938213"/>
            <a:ext cx="3048000" cy="538162"/>
          </a:xfrm>
          <a:prstGeom prst="rect">
            <a:avLst/>
          </a:prstGeom>
          <a:solidFill>
            <a:srgbClr val="CCFFFF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>
                <a:solidFill>
                  <a:srgbClr val="990099"/>
                </a:solidFill>
                <a:latin typeface="Times New Roman" panose="02020603050405020304" pitchFamily="18" charset="0"/>
              </a:rPr>
              <a:t>Cross bite</a:t>
            </a:r>
          </a:p>
        </p:txBody>
      </p:sp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yers">
  <a:themeElements>
    <a:clrScheme name="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D"/>
      </a:accent3>
      <a:accent4>
        <a:srgbClr val="000000"/>
      </a:accent4>
      <a:accent5>
        <a:srgbClr val="E2E2CA"/>
      </a:accent5>
      <a:accent6>
        <a:srgbClr val="E50000"/>
      </a:accent6>
      <a:hlink>
        <a:srgbClr val="990033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CCCCCC"/>
        </a:dk1>
        <a:lt1>
          <a:srgbClr val="000000"/>
        </a:lt1>
        <a:dk2>
          <a:srgbClr val="FFFFFF"/>
        </a:dk2>
        <a:lt2>
          <a:srgbClr val="993300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FAFAF"/>
        </a:accent4>
        <a:accent5>
          <a:srgbClr val="B5BBAC"/>
        </a:accent5>
        <a:accent6>
          <a:srgbClr val="5B5B89"/>
        </a:accent6>
        <a:hlink>
          <a:srgbClr val="99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CCCC"/>
        </a:dk1>
        <a:lt1>
          <a:srgbClr val="330000"/>
        </a:lt1>
        <a:dk2>
          <a:srgbClr val="FFFFFF"/>
        </a:dk2>
        <a:lt2>
          <a:srgbClr val="993300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FAFAF"/>
        </a:accent4>
        <a:accent5>
          <a:srgbClr val="CAB9AD"/>
        </a:accent5>
        <a:accent6>
          <a:srgbClr val="E50000"/>
        </a:accent6>
        <a:hlink>
          <a:srgbClr val="FF3300"/>
        </a:hlink>
        <a:folHlink>
          <a:srgbClr val="C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1203C"/>
        </a:lt1>
        <a:dk2>
          <a:srgbClr val="FFFFCC"/>
        </a:dk2>
        <a:lt2>
          <a:srgbClr val="79788A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CDCDC"/>
        </a:accent4>
        <a:accent5>
          <a:srgbClr val="B1B7BE"/>
        </a:accent5>
        <a:accent6>
          <a:srgbClr val="5C6050"/>
        </a:accent6>
        <a:hlink>
          <a:srgbClr val="666699"/>
        </a:hlink>
        <a:folHlink>
          <a:srgbClr val="8CB0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79A994"/>
        </a:lt1>
        <a:dk2>
          <a:srgbClr val="FFFFCC"/>
        </a:dk2>
        <a:lt2>
          <a:srgbClr val="455B41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CDCAF"/>
        </a:accent4>
        <a:accent5>
          <a:srgbClr val="B3BCC3"/>
        </a:accent5>
        <a:accent6>
          <a:srgbClr val="5B5B89"/>
        </a:accent6>
        <a:hlink>
          <a:srgbClr val="993300"/>
        </a:hlink>
        <a:folHlink>
          <a:srgbClr val="A4AF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BAA"/>
        </a:accent5>
        <a:accent6>
          <a:srgbClr val="B789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D"/>
        </a:accent3>
        <a:accent4>
          <a:srgbClr val="000000"/>
        </a:accent4>
        <a:accent5>
          <a:srgbClr val="E2E2CA"/>
        </a:accent5>
        <a:accent6>
          <a:srgbClr val="E5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3C7C0"/>
        </a:accent5>
        <a:accent6>
          <a:srgbClr val="B789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7B75B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DFD6AA"/>
        </a:accent5>
        <a:accent6>
          <a:srgbClr val="E5E55B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9CEE4"/>
        </a:accent5>
        <a:accent6>
          <a:srgbClr val="E5E55B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rtain Call">
  <a:themeElements>
    <a:clrScheme name="">
      <a:dk1>
        <a:srgbClr val="FFFFFF"/>
      </a:dk1>
      <a:lt1>
        <a:srgbClr val="800000"/>
      </a:lt1>
      <a:dk2>
        <a:srgbClr val="FFFFCC"/>
      </a:dk2>
      <a:lt2>
        <a:srgbClr val="602000"/>
      </a:lt2>
      <a:accent1>
        <a:srgbClr val="FF3300"/>
      </a:accent1>
      <a:accent2>
        <a:srgbClr val="000000"/>
      </a:accent2>
      <a:accent3>
        <a:srgbClr val="C1AAAA"/>
      </a:accent3>
      <a:accent4>
        <a:srgbClr val="DCDCDC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800000"/>
        </a:lt1>
        <a:dk2>
          <a:srgbClr val="FFFFCC"/>
        </a:dk2>
        <a:lt2>
          <a:srgbClr val="602000"/>
        </a:lt2>
        <a:accent1>
          <a:srgbClr val="FF3300"/>
        </a:accent1>
        <a:accent2>
          <a:srgbClr val="000000"/>
        </a:accent2>
        <a:accent3>
          <a:srgbClr val="C1AAAA"/>
        </a:accent3>
        <a:accent4>
          <a:srgbClr val="DCDCDC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D8F6F8"/>
        </a:dk2>
        <a:lt2>
          <a:srgbClr val="000066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CDCDC"/>
        </a:accent4>
        <a:accent5>
          <a:srgbClr val="AACAFF"/>
        </a:accent5>
        <a:accent6>
          <a:srgbClr val="000033"/>
        </a:accent6>
        <a:hlink>
          <a:srgbClr val="DDD925"/>
        </a:hlink>
        <a:folHlink>
          <a:srgbClr val="72C6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0066"/>
        </a:lt1>
        <a:dk2>
          <a:srgbClr val="FDFBE3"/>
        </a:dk2>
        <a:lt2>
          <a:srgbClr val="4C3D57"/>
        </a:lt2>
        <a:accent1>
          <a:srgbClr val="976C9E"/>
        </a:accent1>
        <a:accent2>
          <a:srgbClr val="1E1822"/>
        </a:accent2>
        <a:accent3>
          <a:srgbClr val="B9AAB9"/>
        </a:accent3>
        <a:accent4>
          <a:srgbClr val="DCDCDC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00"/>
        </a:lt1>
        <a:dk2>
          <a:srgbClr val="D3F1DB"/>
        </a:dk2>
        <a:lt2>
          <a:srgbClr val="334D3F"/>
        </a:lt2>
        <a:accent1>
          <a:srgbClr val="4A6D84"/>
        </a:accent1>
        <a:accent2>
          <a:srgbClr val="213329"/>
        </a:accent2>
        <a:accent3>
          <a:srgbClr val="AAC1AA"/>
        </a:accent3>
        <a:accent4>
          <a:srgbClr val="DCDCDC"/>
        </a:accent4>
        <a:accent5>
          <a:srgbClr val="B2BB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D8771"/>
        </a:lt1>
        <a:dk2>
          <a:srgbClr val="ECECB2"/>
        </a:dk2>
        <a:lt2>
          <a:srgbClr val="566858"/>
        </a:lt2>
        <a:accent1>
          <a:srgbClr val="76A571"/>
        </a:accent1>
        <a:accent2>
          <a:srgbClr val="465648"/>
        </a:accent2>
        <a:accent3>
          <a:srgbClr val="BBC3BC"/>
        </a:accent3>
        <a:accent4>
          <a:srgbClr val="DCDCDC"/>
        </a:accent4>
        <a:accent5>
          <a:srgbClr val="BDCFBC"/>
        </a:accent5>
        <a:accent6>
          <a:srgbClr val="3E4C40"/>
        </a:accent6>
        <a:hlink>
          <a:srgbClr val="FFDC0B"/>
        </a:hlink>
        <a:folHlink>
          <a:srgbClr val="FC99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D8784"/>
        </a:lt1>
        <a:dk2>
          <a:srgbClr val="B8DEC6"/>
        </a:dk2>
        <a:lt2>
          <a:srgbClr val="0A686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CDCDC"/>
        </a:accent4>
        <a:accent5>
          <a:srgbClr val="AFBDB3"/>
        </a:accent5>
        <a:accent6>
          <a:srgbClr val="004947"/>
        </a:accent6>
        <a:hlink>
          <a:srgbClr val="00E0A5"/>
        </a:hlink>
        <a:folHlink>
          <a:srgbClr val="00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E87AC"/>
        </a:lt1>
        <a:dk2>
          <a:srgbClr val="FFFFFF"/>
        </a:dk2>
        <a:lt2>
          <a:srgbClr val="50688C"/>
        </a:lt2>
        <a:accent1>
          <a:srgbClr val="376EA5"/>
        </a:accent1>
        <a:accent2>
          <a:srgbClr val="445876"/>
        </a:accent2>
        <a:accent3>
          <a:srgbClr val="BBC3D2"/>
        </a:accent3>
        <a:accent4>
          <a:srgbClr val="DCDCDC"/>
        </a:accent4>
        <a:accent5>
          <a:srgbClr val="AEBBCF"/>
        </a:accent5>
        <a:accent6>
          <a:srgbClr val="3C4E69"/>
        </a:accent6>
        <a:hlink>
          <a:srgbClr val="66CC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ADE"/>
        </a:accent3>
        <a:accent4>
          <a:srgbClr val="000000"/>
        </a:accent4>
        <a:accent5>
          <a:srgbClr val="DCDCDC"/>
        </a:accent5>
        <a:accent6>
          <a:srgbClr val="9D9A81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CACAC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ipple">
  <a:themeElements>
    <a:clrScheme name="">
      <a:dk1>
        <a:srgbClr val="FFFFFF"/>
      </a:dk1>
      <a:lt1>
        <a:srgbClr val="0068AE"/>
      </a:lt1>
      <a:dk2>
        <a:srgbClr val="CCECFF"/>
      </a:dk2>
      <a:lt2>
        <a:srgbClr val="008AE8"/>
      </a:lt2>
      <a:accent1>
        <a:srgbClr val="009999"/>
      </a:accent1>
      <a:accent2>
        <a:srgbClr val="0088E4"/>
      </a:accent2>
      <a:accent3>
        <a:srgbClr val="AAB9D3"/>
      </a:accent3>
      <a:accent4>
        <a:srgbClr val="DCDCDC"/>
      </a:accent4>
      <a:accent5>
        <a:srgbClr val="AACACA"/>
      </a:accent5>
      <a:accent6>
        <a:srgbClr val="0079CC"/>
      </a:accent6>
      <a:hlink>
        <a:srgbClr val="99FF99"/>
      </a:hlink>
      <a:folHlink>
        <a:srgbClr val="AFE1FF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254A"/>
        </a:lt1>
        <a:dk2>
          <a:srgbClr val="C0C0C0"/>
        </a:dk2>
        <a:lt2>
          <a:srgbClr val="2B2B85"/>
        </a:lt2>
        <a:accent1>
          <a:srgbClr val="0099FF"/>
        </a:accent1>
        <a:accent2>
          <a:srgbClr val="006699"/>
        </a:accent2>
        <a:accent3>
          <a:srgbClr val="AAABB2"/>
        </a:accent3>
        <a:accent4>
          <a:srgbClr val="DCDCDC"/>
        </a:accent4>
        <a:accent5>
          <a:srgbClr val="AACAFF"/>
        </a:accent5>
        <a:accent6>
          <a:srgbClr val="005B89"/>
        </a:accent6>
        <a:hlink>
          <a:srgbClr val="99CCFF"/>
        </a:hlink>
        <a:folHlink>
          <a:srgbClr val="8F8F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66886"/>
        </a:lt1>
        <a:dk2>
          <a:srgbClr val="CCECFF"/>
        </a:dk2>
        <a:lt2>
          <a:srgbClr val="3B4B5D"/>
        </a:lt2>
        <a:accent1>
          <a:srgbClr val="6D9D97"/>
        </a:accent1>
        <a:accent2>
          <a:srgbClr val="53718C"/>
        </a:accent2>
        <a:accent3>
          <a:srgbClr val="B1B9C3"/>
        </a:accent3>
        <a:accent4>
          <a:srgbClr val="DCDCDC"/>
        </a:accent4>
        <a:accent5>
          <a:srgbClr val="BBCCC9"/>
        </a:accent5>
        <a:accent6>
          <a:srgbClr val="4A657D"/>
        </a:accent6>
        <a:hlink>
          <a:srgbClr val="99CCFF"/>
        </a:hlink>
        <a:folHlink>
          <a:srgbClr val="A97C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8AE"/>
        </a:lt1>
        <a:dk2>
          <a:srgbClr val="CCECFF"/>
        </a:dk2>
        <a:lt2>
          <a:srgbClr val="008AE8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CDCDC"/>
        </a:accent4>
        <a:accent5>
          <a:srgbClr val="AACACA"/>
        </a:accent5>
        <a:accent6>
          <a:srgbClr val="0079CC"/>
        </a:accent6>
        <a:hlink>
          <a:srgbClr val="99FF99"/>
        </a:hlink>
        <a:folHlink>
          <a:srgbClr val="AFE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D9D9FF"/>
        </a:dk2>
        <a:lt2>
          <a:srgbClr val="9B69FF"/>
        </a:lt2>
        <a:accent1>
          <a:srgbClr val="66CCFF"/>
        </a:accent1>
        <a:accent2>
          <a:srgbClr val="9966FF"/>
        </a:accent2>
        <a:accent3>
          <a:srgbClr val="B9B9CA"/>
        </a:accent3>
        <a:accent4>
          <a:srgbClr val="DCDCDC"/>
        </a:accent4>
        <a:accent5>
          <a:srgbClr val="B9E2FF"/>
        </a:accent5>
        <a:accent6>
          <a:srgbClr val="895BE5"/>
        </a:accent6>
        <a:hlink>
          <a:srgbClr val="0099CC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66"/>
        </a:lt1>
        <a:dk2>
          <a:srgbClr val="FFFFCC"/>
        </a:dk2>
        <a:lt2>
          <a:srgbClr val="008080"/>
        </a:lt2>
        <a:accent1>
          <a:srgbClr val="0099FF"/>
        </a:accent1>
        <a:accent2>
          <a:srgbClr val="008080"/>
        </a:accent2>
        <a:accent3>
          <a:srgbClr val="AAB9B9"/>
        </a:accent3>
        <a:accent4>
          <a:srgbClr val="DCDCDC"/>
        </a:accent4>
        <a:accent5>
          <a:srgbClr val="AACAFF"/>
        </a:accent5>
        <a:accent6>
          <a:srgbClr val="007272"/>
        </a:accent6>
        <a:hlink>
          <a:srgbClr val="1ACE9F"/>
        </a:hlink>
        <a:folHlink>
          <a:srgbClr val="A5B5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A3BBA9"/>
        </a:lt1>
        <a:dk2>
          <a:srgbClr val="007D80"/>
        </a:dk2>
        <a:lt2>
          <a:srgbClr val="CDD9D1"/>
        </a:lt2>
        <a:accent1>
          <a:srgbClr val="9CA8A4"/>
        </a:accent1>
        <a:accent2>
          <a:srgbClr val="CBD7CE"/>
        </a:accent2>
        <a:accent3>
          <a:srgbClr val="CED9D1"/>
        </a:accent3>
        <a:accent4>
          <a:srgbClr val="DCDCDC"/>
        </a:accent4>
        <a:accent5>
          <a:srgbClr val="CBD0CF"/>
        </a:accent5>
        <a:accent6>
          <a:srgbClr val="B6C1B8"/>
        </a:accent6>
        <a:hlink>
          <a:srgbClr val="00990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DCDAD0"/>
        </a:dk1>
        <a:lt1>
          <a:srgbClr val="525040"/>
        </a:lt1>
        <a:dk2>
          <a:srgbClr val="D3D2A6"/>
        </a:dk2>
        <a:lt2>
          <a:srgbClr val="686B5D"/>
        </a:lt2>
        <a:accent1>
          <a:srgbClr val="5D8770"/>
        </a:accent1>
        <a:accent2>
          <a:srgbClr val="686B5D"/>
        </a:accent2>
        <a:accent3>
          <a:srgbClr val="B3B3B0"/>
        </a:accent3>
        <a:accent4>
          <a:srgbClr val="BDBCB3"/>
        </a:accent4>
        <a:accent5>
          <a:srgbClr val="B6C3BC"/>
        </a:accent5>
        <a:accent6>
          <a:srgbClr val="5D5F53"/>
        </a:accent6>
        <a:hlink>
          <a:srgbClr val="85B7A9"/>
        </a:hlink>
        <a:folHlink>
          <a:srgbClr val="B8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2F2F2"/>
        </a:accent3>
        <a:accent4>
          <a:srgbClr val="000000"/>
        </a:accent4>
        <a:accent5>
          <a:srgbClr val="CFDADE"/>
        </a:accent5>
        <a:accent6>
          <a:srgbClr val="E5E5E5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4D8"/>
        </a:accent3>
        <a:accent4>
          <a:srgbClr val="000000"/>
        </a:accent4>
        <a:accent5>
          <a:srgbClr val="FFE2B9"/>
        </a:accent5>
        <a:accent6>
          <a:srgbClr val="CECB9A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xtured">
  <a:themeElements>
    <a:clrScheme name="">
      <a:dk1>
        <a:srgbClr val="FFFFFF"/>
      </a:dk1>
      <a:lt1>
        <a:srgbClr val="2B5481"/>
      </a:lt1>
      <a:dk2>
        <a:srgbClr val="E5FFFF"/>
      </a:dk2>
      <a:lt2>
        <a:srgbClr val="003366"/>
      </a:lt2>
      <a:accent1>
        <a:srgbClr val="009999"/>
      </a:accent1>
      <a:accent2>
        <a:srgbClr val="336699"/>
      </a:accent2>
      <a:accent3>
        <a:srgbClr val="ACB4C1"/>
      </a:accent3>
      <a:accent4>
        <a:srgbClr val="DCDCDC"/>
      </a:accent4>
      <a:accent5>
        <a:srgbClr val="AACACA"/>
      </a:accent5>
      <a:accent6>
        <a:srgbClr val="2D5B89"/>
      </a:accent6>
      <a:hlink>
        <a:srgbClr val="00CCFF"/>
      </a:hlink>
      <a:folHlink>
        <a:srgbClr val="FFCC00"/>
      </a:folHlink>
    </a:clrScheme>
    <a:fontScheme name="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800000"/>
        </a:lt1>
        <a:dk2>
          <a:srgbClr val="FFFFCC"/>
        </a:dk2>
        <a:lt2>
          <a:srgbClr val="660000"/>
        </a:lt2>
        <a:accent1>
          <a:srgbClr val="BE7960"/>
        </a:accent1>
        <a:accent2>
          <a:srgbClr val="CC6600"/>
        </a:accent2>
        <a:accent3>
          <a:srgbClr val="C1AAAA"/>
        </a:accent3>
        <a:accent4>
          <a:srgbClr val="DCDCDC"/>
        </a:accent4>
        <a:accent5>
          <a:srgbClr val="DBBEB7"/>
        </a:accent5>
        <a:accent6>
          <a:srgbClr val="B75B00"/>
        </a:accent6>
        <a:hlink>
          <a:srgbClr val="FFCC66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D6A2A"/>
        </a:lt1>
        <a:dk2>
          <a:srgbClr val="CCFF99"/>
        </a:dk2>
        <a:lt2>
          <a:srgbClr val="003300"/>
        </a:lt2>
        <a:accent1>
          <a:srgbClr val="33CC33"/>
        </a:accent1>
        <a:accent2>
          <a:srgbClr val="46562A"/>
        </a:accent2>
        <a:accent3>
          <a:srgbClr val="B2BAAC"/>
        </a:accent3>
        <a:accent4>
          <a:srgbClr val="DCDCDC"/>
        </a:accent4>
        <a:accent5>
          <a:srgbClr val="ADE2AD"/>
        </a:accent5>
        <a:accent6>
          <a:srgbClr val="3E4C25"/>
        </a:accent6>
        <a:hlink>
          <a:srgbClr val="009999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CC"/>
        </a:dk2>
        <a:lt2>
          <a:srgbClr val="4E4E74"/>
        </a:lt2>
        <a:accent1>
          <a:srgbClr val="5E5884"/>
        </a:accent1>
        <a:accent2>
          <a:srgbClr val="8AB29D"/>
        </a:accent2>
        <a:accent3>
          <a:srgbClr val="B9B9CA"/>
        </a:accent3>
        <a:accent4>
          <a:srgbClr val="DCDCDC"/>
        </a:accent4>
        <a:accent5>
          <a:srgbClr val="B6B5C2"/>
        </a:accent5>
        <a:accent6>
          <a:srgbClr val="7B9F8C"/>
        </a:accent6>
        <a:hlink>
          <a:srgbClr val="FFFF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66"/>
        </a:lt1>
        <a:dk2>
          <a:srgbClr val="FFFFCC"/>
        </a:dk2>
        <a:lt2>
          <a:srgbClr val="004E4C"/>
        </a:lt2>
        <a:accent1>
          <a:srgbClr val="FFCC00"/>
        </a:accent1>
        <a:accent2>
          <a:srgbClr val="00B0AC"/>
        </a:accent2>
        <a:accent3>
          <a:srgbClr val="AAB9B9"/>
        </a:accent3>
        <a:accent4>
          <a:srgbClr val="DCDCDC"/>
        </a:accent4>
        <a:accent5>
          <a:srgbClr val="FFE2AA"/>
        </a:accent5>
        <a:accent6>
          <a:srgbClr val="009D9A"/>
        </a:accent6>
        <a:hlink>
          <a:srgbClr val="BA7C3E"/>
        </a:hlink>
        <a:folHlink>
          <a:srgbClr val="72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B5481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ACB4C1"/>
        </a:accent3>
        <a:accent4>
          <a:srgbClr val="DCDCDC"/>
        </a:accent4>
        <a:accent5>
          <a:srgbClr val="AACACA"/>
        </a:accent5>
        <a:accent6>
          <a:srgbClr val="2D5B89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D4D4D"/>
        </a:lt1>
        <a:dk2>
          <a:srgbClr val="FFFFFF"/>
        </a:dk2>
        <a:lt2>
          <a:srgbClr val="080808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CDCDC"/>
        </a:accent4>
        <a:accent5>
          <a:srgbClr val="B9B9CA"/>
        </a:accent5>
        <a:accent6>
          <a:srgbClr val="2D5BB7"/>
        </a:accent6>
        <a:hlink>
          <a:srgbClr val="00CC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9DD"/>
        </a:accent3>
        <a:accent4>
          <a:srgbClr val="000000"/>
        </a:accent4>
        <a:accent5>
          <a:srgbClr val="D1CFBE"/>
        </a:accent5>
        <a:accent6>
          <a:srgbClr val="91939A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AF1F8"/>
        </a:accent3>
        <a:accent4>
          <a:srgbClr val="000000"/>
        </a:accent4>
        <a:accent5>
          <a:srgbClr val="FFFFFF"/>
        </a:accent5>
        <a:accent6>
          <a:srgbClr val="00A6A3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iff">
  <a:themeElements>
    <a:clrScheme name="">
      <a:dk1>
        <a:srgbClr val="EAEAEA"/>
      </a:dk1>
      <a:lt1>
        <a:srgbClr val="006666"/>
      </a:lt1>
      <a:dk2>
        <a:srgbClr val="FFFFCC"/>
      </a:dk2>
      <a:lt2>
        <a:srgbClr val="009999"/>
      </a:lt2>
      <a:accent1>
        <a:srgbClr val="339966"/>
      </a:accent1>
      <a:accent2>
        <a:srgbClr val="5E855B"/>
      </a:accent2>
      <a:accent3>
        <a:srgbClr val="AAB9B9"/>
      </a:accent3>
      <a:accent4>
        <a:srgbClr val="CACACA"/>
      </a:accent4>
      <a:accent5>
        <a:srgbClr val="ADCAB9"/>
      </a:accent5>
      <a:accent6>
        <a:srgbClr val="547751"/>
      </a:accent6>
      <a:hlink>
        <a:srgbClr val="EEC85E"/>
      </a:hlink>
      <a:folHlink>
        <a:srgbClr val="AA8456"/>
      </a:folHlink>
    </a:clrScheme>
    <a:fontScheme name="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DDDDDD"/>
        </a:dk1>
        <a:lt1>
          <a:srgbClr val="2B2A00"/>
        </a:lt1>
        <a:dk2>
          <a:srgbClr val="E0DFBE"/>
        </a:dk2>
        <a:lt2>
          <a:srgbClr val="5B5B49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EBEBE"/>
        </a:accent4>
        <a:accent5>
          <a:srgbClr val="C3C3B0"/>
        </a:accent5>
        <a:accent6>
          <a:srgbClr val="656200"/>
        </a:accent6>
        <a:hlink>
          <a:srgbClr val="CC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E1DFAF"/>
        </a:dk2>
        <a:lt2>
          <a:srgbClr val="746354"/>
        </a:lt2>
        <a:accent1>
          <a:srgbClr val="CC9900"/>
        </a:accent1>
        <a:accent2>
          <a:srgbClr val="669900"/>
        </a:accent2>
        <a:accent3>
          <a:srgbClr val="B3AFAB"/>
        </a:accent3>
        <a:accent4>
          <a:srgbClr val="DCDCDC"/>
        </a:accent4>
        <a:accent5>
          <a:srgbClr val="E2CAAA"/>
        </a:accent5>
        <a:accent6>
          <a:srgbClr val="5B8900"/>
        </a:accent6>
        <a:hlink>
          <a:srgbClr val="CCCC00"/>
        </a:hlink>
        <a:folHlink>
          <a:srgbClr val="AC79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E6E6DA"/>
        </a:dk1>
        <a:lt1>
          <a:srgbClr val="295200"/>
        </a:lt1>
        <a:dk2>
          <a:srgbClr val="F3F2D9"/>
        </a:dk2>
        <a:lt2>
          <a:srgbClr val="667B5B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6C6BC"/>
        </a:accent4>
        <a:accent5>
          <a:srgbClr val="C1C1AA"/>
        </a:accent5>
        <a:accent6>
          <a:srgbClr val="757E68"/>
        </a:accent6>
        <a:hlink>
          <a:srgbClr val="33CC33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33427"/>
        </a:lt1>
        <a:dk2>
          <a:srgbClr val="E9DDCD"/>
        </a:dk2>
        <a:lt2>
          <a:srgbClr val="86615A"/>
        </a:lt2>
        <a:accent1>
          <a:srgbClr val="A34545"/>
        </a:accent1>
        <a:accent2>
          <a:srgbClr val="C86400"/>
        </a:accent2>
        <a:accent3>
          <a:srgbClr val="B8ADAB"/>
        </a:accent3>
        <a:accent4>
          <a:srgbClr val="DCDCDC"/>
        </a:accent4>
        <a:accent5>
          <a:srgbClr val="CEB1B1"/>
        </a:accent5>
        <a:accent6>
          <a:srgbClr val="B35900"/>
        </a:accent6>
        <a:hlink>
          <a:srgbClr val="ECAE00"/>
        </a:hlink>
        <a:folHlink>
          <a:srgbClr val="BAA8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EAEAEA"/>
        </a:dk1>
        <a:lt1>
          <a:srgbClr val="006666"/>
        </a:lt1>
        <a:dk2>
          <a:srgbClr val="FFFFCC"/>
        </a:dk2>
        <a:lt2>
          <a:srgbClr val="009999"/>
        </a:lt2>
        <a:accent1>
          <a:srgbClr val="339966"/>
        </a:accent1>
        <a:accent2>
          <a:srgbClr val="5E855B"/>
        </a:accent2>
        <a:accent3>
          <a:srgbClr val="AAB9B9"/>
        </a:accent3>
        <a:accent4>
          <a:srgbClr val="CACACA"/>
        </a:accent4>
        <a:accent5>
          <a:srgbClr val="ADCAB9"/>
        </a:accent5>
        <a:accent6>
          <a:srgbClr val="547751"/>
        </a:accent6>
        <a:hlink>
          <a:srgbClr val="EEC85E"/>
        </a:hlink>
        <a:folHlink>
          <a:srgbClr val="AA84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A68A58"/>
        </a:lt1>
        <a:dk2>
          <a:srgbClr val="DAD79C"/>
        </a:dk2>
        <a:lt2>
          <a:srgbClr val="B8A47C"/>
        </a:lt2>
        <a:accent1>
          <a:srgbClr val="816B35"/>
        </a:accent1>
        <a:accent2>
          <a:srgbClr val="FFCC00"/>
        </a:accent2>
        <a:accent3>
          <a:srgbClr val="D0C4B5"/>
        </a:accent3>
        <a:accent4>
          <a:srgbClr val="DCDCDC"/>
        </a:accent4>
        <a:accent5>
          <a:srgbClr val="C1BAAE"/>
        </a:accent5>
        <a:accent6>
          <a:srgbClr val="E5B700"/>
        </a:accent6>
        <a:hlink>
          <a:srgbClr val="0066C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3366"/>
        </a:lt1>
        <a:dk2>
          <a:srgbClr val="D1DDD4"/>
        </a:dk2>
        <a:lt2>
          <a:srgbClr val="336699"/>
        </a:lt2>
        <a:accent1>
          <a:srgbClr val="3399FF"/>
        </a:accent1>
        <a:accent2>
          <a:srgbClr val="006699"/>
        </a:accent2>
        <a:accent3>
          <a:srgbClr val="AAADB9"/>
        </a:accent3>
        <a:accent4>
          <a:srgbClr val="D6D6D6"/>
        </a:accent4>
        <a:accent5>
          <a:srgbClr val="ADCAFF"/>
        </a:accent5>
        <a:accent6>
          <a:srgbClr val="005B89"/>
        </a:accent6>
        <a:hlink>
          <a:srgbClr val="86C0CE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untain Top">
  <a:themeElements>
    <a:clrScheme name="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AAADCA"/>
      </a:accent3>
      <a:accent4>
        <a:srgbClr val="DCDCDC"/>
      </a:accent4>
      <a:accent5>
        <a:srgbClr val="ADCAFF"/>
      </a:accent5>
      <a:accent6>
        <a:srgbClr val="2DB7B7"/>
      </a:accent6>
      <a:hlink>
        <a:srgbClr val="00FFCC"/>
      </a:hlink>
      <a:folHlink>
        <a:srgbClr val="8080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993300"/>
        </a:lt1>
        <a:dk2>
          <a:srgbClr val="CCAA00"/>
        </a:dk2>
        <a:lt2>
          <a:srgbClr val="4C3A1C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CDCDC"/>
        </a:accent4>
        <a:accent5>
          <a:srgbClr val="FFADAA"/>
        </a:accent5>
        <a:accent6>
          <a:srgbClr val="8D5B00"/>
        </a:accent6>
        <a:hlink>
          <a:srgbClr val="FFCC00"/>
        </a:hlink>
        <a:folHlink>
          <a:srgbClr val="F7DC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9188B0"/>
        </a:lt1>
        <a:dk2>
          <a:srgbClr val="DDE0DC"/>
        </a:dk2>
        <a:lt2>
          <a:srgbClr val="3D0058"/>
        </a:lt2>
        <a:accent1>
          <a:srgbClr val="FFCC00"/>
        </a:accent1>
        <a:accent2>
          <a:srgbClr val="4C3D78"/>
        </a:accent2>
        <a:accent3>
          <a:srgbClr val="C7C4D4"/>
        </a:accent3>
        <a:accent4>
          <a:srgbClr val="DCDCDC"/>
        </a:accent4>
        <a:accent5>
          <a:srgbClr val="FFE2AA"/>
        </a:accent5>
        <a:accent6>
          <a:srgbClr val="43366B"/>
        </a:accent6>
        <a:hlink>
          <a:srgbClr val="743D78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C6CCD4"/>
        </a:dk2>
        <a:lt2>
          <a:srgbClr val="10104C"/>
        </a:lt2>
        <a:accent1>
          <a:srgbClr val="33CCFF"/>
        </a:accent1>
        <a:accent2>
          <a:srgbClr val="5B5B8D"/>
        </a:accent2>
        <a:accent3>
          <a:srgbClr val="AAADB9"/>
        </a:accent3>
        <a:accent4>
          <a:srgbClr val="DCDCDC"/>
        </a:accent4>
        <a:accent5>
          <a:srgbClr val="ADE2FF"/>
        </a:accent5>
        <a:accent6>
          <a:srgbClr val="51517E"/>
        </a:accent6>
        <a:hlink>
          <a:srgbClr val="4529A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FFFFFF"/>
        </a:dk2>
        <a:lt2>
          <a:srgbClr val="B0C8CA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CDCDC"/>
        </a:accent4>
        <a:accent5>
          <a:srgbClr val="C4DEFF"/>
        </a:accent5>
        <a:accent6>
          <a:srgbClr val="00007D"/>
        </a:accent6>
        <a:hlink>
          <a:srgbClr val="6666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99"/>
        </a:lt1>
        <a:dk2>
          <a:srgbClr val="E3E3FF"/>
        </a:dk2>
        <a:lt2>
          <a:srgbClr val="463416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CDCDC"/>
        </a:accent4>
        <a:accent5>
          <a:srgbClr val="ADCAFF"/>
        </a:accent5>
        <a:accent6>
          <a:srgbClr val="2DB7B7"/>
        </a:accent6>
        <a:hlink>
          <a:srgbClr val="00FFCC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99FF"/>
        </a:lt1>
        <a:dk2>
          <a:srgbClr val="B3EDFF"/>
        </a:dk2>
        <a:lt2>
          <a:srgbClr val="809296"/>
        </a:lt2>
        <a:accent1>
          <a:srgbClr val="FF9933"/>
        </a:accent1>
        <a:accent2>
          <a:srgbClr val="FFAA99"/>
        </a:accent2>
        <a:accent3>
          <a:srgbClr val="B9CAFF"/>
        </a:accent3>
        <a:accent4>
          <a:srgbClr val="DCDCDC"/>
        </a:accent4>
        <a:accent5>
          <a:srgbClr val="FFCAAD"/>
        </a:accent5>
        <a:accent6>
          <a:srgbClr val="E59889"/>
        </a:accent6>
        <a:hlink>
          <a:srgbClr val="FFCFAB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5D1E3"/>
        </a:lt1>
        <a:dk2>
          <a:srgbClr val="CCFFFF"/>
        </a:dk2>
        <a:lt2>
          <a:srgbClr val="006666"/>
        </a:lt2>
        <a:accent1>
          <a:srgbClr val="FFCC00"/>
        </a:accent1>
        <a:accent2>
          <a:srgbClr val="00CC99"/>
        </a:accent2>
        <a:accent3>
          <a:srgbClr val="C3E4EE"/>
        </a:accent3>
        <a:accent4>
          <a:srgbClr val="DCDCDC"/>
        </a:accent4>
        <a:accent5>
          <a:srgbClr val="FFE2AA"/>
        </a:accent5>
        <a:accent6>
          <a:srgbClr val="00B789"/>
        </a:accent6>
        <a:hlink>
          <a:srgbClr val="0099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A7A491"/>
        </a:lt1>
        <a:dk2>
          <a:srgbClr val="CCD0CA"/>
        </a:dk2>
        <a:lt2>
          <a:srgbClr val="404B3D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CDCDC"/>
        </a:accent4>
        <a:accent5>
          <a:srgbClr val="ADE2E2"/>
        </a:accent5>
        <a:accent6>
          <a:srgbClr val="004543"/>
        </a:accent6>
        <a:hlink>
          <a:srgbClr val="477781"/>
        </a:hlink>
        <a:folHlink>
          <a:srgbClr val="85CC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9E2FF"/>
        </a:accent5>
        <a:accent6>
          <a:srgbClr val="B7D3E5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1511</Words>
  <Application>Microsoft Office PowerPoint</Application>
  <PresentationFormat>On-screen Show (4:3)</PresentationFormat>
  <Paragraphs>326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37</vt:i4>
      </vt:variant>
    </vt:vector>
  </HeadingPairs>
  <TitlesOfParts>
    <vt:vector size="55" baseType="lpstr">
      <vt:lpstr>Arial</vt:lpstr>
      <vt:lpstr>Bangkok</vt:lpstr>
      <vt:lpstr>Book Antiqua</vt:lpstr>
      <vt:lpstr>Bookman Old Style</vt:lpstr>
      <vt:lpstr>Calibri</vt:lpstr>
      <vt:lpstr>Comic Sans MS</vt:lpstr>
      <vt:lpstr>Garamond</vt:lpstr>
      <vt:lpstr>Tahoma</vt:lpstr>
      <vt:lpstr>Times New Roman</vt:lpstr>
      <vt:lpstr>Verdana</vt:lpstr>
      <vt:lpstr>Wingdings</vt:lpstr>
      <vt:lpstr>Default Design</vt:lpstr>
      <vt:lpstr>Layers</vt:lpstr>
      <vt:lpstr>Curtain Call</vt:lpstr>
      <vt:lpstr>Ripple</vt:lpstr>
      <vt:lpstr>Textured</vt:lpstr>
      <vt:lpstr>Cliff</vt:lpstr>
      <vt:lpstr>Mountain Top</vt:lpstr>
      <vt:lpstr>PowerPoint Presentation</vt:lpstr>
      <vt:lpstr>Specific learning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influencing treatment of anterior crossbite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influencing the treatment of posterior crossbite</vt:lpstr>
      <vt:lpstr>PowerPoint Presentation</vt:lpstr>
      <vt:lpstr>PowerPoint Presentation</vt:lpstr>
      <vt:lpstr>PowerPoint Presentation</vt:lpstr>
      <vt:lpstr>Summary</vt:lpstr>
      <vt:lpstr>REFERENCES</vt:lpstr>
      <vt:lpstr>Question &amp;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crossbites</dc:title>
  <dc:subject>orthodontics</dc:subject>
  <dc:creator/>
  <cp:lastModifiedBy>Gaurav Agrawal</cp:lastModifiedBy>
  <cp:revision>267</cp:revision>
  <dcterms:created xsi:type="dcterms:W3CDTF">2006-05-24T02:18:46Z</dcterms:created>
  <dcterms:modified xsi:type="dcterms:W3CDTF">2022-05-29T13:22:24Z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